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notesSlides/notesSlide9.xml" ContentType="application/vnd.openxmlformats-officedocument.presentationml.notesSlide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notesSlides/notesSlide10.xml" ContentType="application/vnd.openxmlformats-officedocument.presentationml.notesSlide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2"/>
  </p:notesMasterIdLst>
  <p:handoutMasterIdLst>
    <p:handoutMasterId r:id="rId13"/>
  </p:handout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4" r:id="rId9"/>
    <p:sldId id="265" r:id="rId10"/>
    <p:sldId id="266" r:id="rId11"/>
  </p:sldIdLst>
  <p:sldSz cx="12192000" cy="6858000"/>
  <p:notesSz cx="7102475" cy="10231438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000" autoAdjust="0"/>
    <p:restoredTop sz="77491" autoAdjust="0"/>
  </p:normalViewPr>
  <p:slideViewPr>
    <p:cSldViewPr snapToGrid="0">
      <p:cViewPr varScale="1">
        <p:scale>
          <a:sx n="56" d="100"/>
          <a:sy n="56" d="100"/>
        </p:scale>
        <p:origin x="1296" y="6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handoutMaster" Target="handoutMasters/handoutMaster1.xml"/><Relationship Id="rId18" Type="http://schemas.microsoft.com/office/2015/10/relationships/revisionInfo" Target="revisionInfo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9CC8CD63-5AA4-4ED1-B812-6A7D5076EBB4}" type="doc">
      <dgm:prSet loTypeId="urn:microsoft.com/office/officeart/2016/7/layout/BasicProcessNew" loCatId="process" qsTypeId="urn:microsoft.com/office/officeart/2005/8/quickstyle/simple1" qsCatId="simple" csTypeId="urn:microsoft.com/office/officeart/2005/8/colors/colorful2" csCatId="colorful" phldr="1"/>
      <dgm:spPr/>
      <dgm:t>
        <a:bodyPr/>
        <a:lstStyle/>
        <a:p>
          <a:endParaRPr lang="en-US"/>
        </a:p>
      </dgm:t>
    </dgm:pt>
    <dgm:pt modelId="{B9AD10CD-6BF4-4787-AC29-97E83AE34C67}">
      <dgm:prSet/>
      <dgm:spPr>
        <a:solidFill>
          <a:schemeClr val="accent4">
            <a:lumMod val="75000"/>
          </a:schemeClr>
        </a:solidFill>
      </dgm:spPr>
      <dgm:t>
        <a:bodyPr/>
        <a:lstStyle/>
        <a:p>
          <a:r>
            <a:rPr lang="en-US" dirty="0"/>
            <a:t>2 couples, 2 widows, 2 single</a:t>
          </a:r>
        </a:p>
      </dgm:t>
    </dgm:pt>
    <dgm:pt modelId="{FBAB32BE-DD64-4C7F-BFE1-2CDE4CD249FC}" type="parTrans" cxnId="{DDB2DC03-F1A7-4C6B-9E24-97CC435BFB60}">
      <dgm:prSet/>
      <dgm:spPr/>
      <dgm:t>
        <a:bodyPr/>
        <a:lstStyle/>
        <a:p>
          <a:endParaRPr lang="en-US"/>
        </a:p>
      </dgm:t>
    </dgm:pt>
    <dgm:pt modelId="{BF81D0BA-4D7E-40A4-A44D-61B190E1CC02}" type="sibTrans" cxnId="{DDB2DC03-F1A7-4C6B-9E24-97CC435BFB60}">
      <dgm:prSet/>
      <dgm:spPr/>
      <dgm:t>
        <a:bodyPr/>
        <a:lstStyle/>
        <a:p>
          <a:endParaRPr lang="en-US"/>
        </a:p>
      </dgm:t>
    </dgm:pt>
    <dgm:pt modelId="{739D427B-63E6-4087-8142-AD8DFB14D2C8}">
      <dgm:prSet/>
      <dgm:spPr>
        <a:solidFill>
          <a:schemeClr val="accent4">
            <a:lumMod val="75000"/>
          </a:schemeClr>
        </a:solidFill>
      </dgm:spPr>
      <dgm:t>
        <a:bodyPr/>
        <a:lstStyle/>
        <a:p>
          <a:r>
            <a:rPr lang="en-GB" dirty="0"/>
            <a:t>4 British</a:t>
          </a:r>
          <a:endParaRPr lang="en-US" dirty="0"/>
        </a:p>
      </dgm:t>
    </dgm:pt>
    <dgm:pt modelId="{9624707B-452D-4A98-B06E-818E72DB7A92}" type="parTrans" cxnId="{D17BDE8B-5F42-4FCF-9A3E-FED8FC6099FF}">
      <dgm:prSet/>
      <dgm:spPr/>
      <dgm:t>
        <a:bodyPr/>
        <a:lstStyle/>
        <a:p>
          <a:endParaRPr lang="en-US"/>
        </a:p>
      </dgm:t>
    </dgm:pt>
    <dgm:pt modelId="{450CEB78-765E-4D1F-A443-3D316CE79C28}" type="sibTrans" cxnId="{D17BDE8B-5F42-4FCF-9A3E-FED8FC6099FF}">
      <dgm:prSet/>
      <dgm:spPr/>
      <dgm:t>
        <a:bodyPr/>
        <a:lstStyle/>
        <a:p>
          <a:endParaRPr lang="en-US"/>
        </a:p>
      </dgm:t>
    </dgm:pt>
    <dgm:pt modelId="{38889623-3A4A-4764-AC9C-5AD5B482EF98}">
      <dgm:prSet/>
      <dgm:spPr>
        <a:solidFill>
          <a:schemeClr val="accent4">
            <a:lumMod val="75000"/>
          </a:schemeClr>
        </a:solidFill>
      </dgm:spPr>
      <dgm:t>
        <a:bodyPr/>
        <a:lstStyle/>
        <a:p>
          <a:r>
            <a:rPr lang="en-GB" dirty="0"/>
            <a:t>1 Joint Nationality (British/South African)</a:t>
          </a:r>
          <a:endParaRPr lang="en-US" dirty="0"/>
        </a:p>
      </dgm:t>
    </dgm:pt>
    <dgm:pt modelId="{7F760853-E5DC-4202-9DE7-F1B930870521}" type="parTrans" cxnId="{8D3D2C8A-09F9-4D74-9A48-F51757A2ED45}">
      <dgm:prSet/>
      <dgm:spPr/>
      <dgm:t>
        <a:bodyPr/>
        <a:lstStyle/>
        <a:p>
          <a:endParaRPr lang="en-US"/>
        </a:p>
      </dgm:t>
    </dgm:pt>
    <dgm:pt modelId="{797212C9-D00D-4579-9DD8-27174A139A50}" type="sibTrans" cxnId="{8D3D2C8A-09F9-4D74-9A48-F51757A2ED45}">
      <dgm:prSet/>
      <dgm:spPr/>
      <dgm:t>
        <a:bodyPr/>
        <a:lstStyle/>
        <a:p>
          <a:endParaRPr lang="en-US"/>
        </a:p>
      </dgm:t>
    </dgm:pt>
    <dgm:pt modelId="{0878F664-FC69-46B6-8FC8-B995AC7C2848}">
      <dgm:prSet/>
      <dgm:spPr>
        <a:solidFill>
          <a:schemeClr val="accent4">
            <a:lumMod val="75000"/>
          </a:schemeClr>
        </a:solidFill>
      </dgm:spPr>
      <dgm:t>
        <a:bodyPr/>
        <a:lstStyle/>
        <a:p>
          <a:endParaRPr lang="en-US" dirty="0"/>
        </a:p>
      </dgm:t>
    </dgm:pt>
    <dgm:pt modelId="{4B6B4048-0F7B-486D-B869-A9054176B6E4}" type="parTrans" cxnId="{3F5961FC-0969-415A-B257-07FFB7520303}">
      <dgm:prSet/>
      <dgm:spPr/>
    </dgm:pt>
    <dgm:pt modelId="{A01C72F3-13FF-42AA-A80E-17A945CAB08F}" type="sibTrans" cxnId="{3F5961FC-0969-415A-B257-07FFB7520303}">
      <dgm:prSet/>
      <dgm:spPr/>
    </dgm:pt>
    <dgm:pt modelId="{11BABCDA-5CEE-4D7C-BBE2-079D275EF3DF}">
      <dgm:prSet/>
      <dgm:spPr>
        <a:solidFill>
          <a:schemeClr val="accent4">
            <a:lumMod val="75000"/>
          </a:schemeClr>
        </a:solidFill>
      </dgm:spPr>
      <dgm:t>
        <a:bodyPr/>
        <a:lstStyle/>
        <a:p>
          <a:r>
            <a:rPr lang="en-GB" dirty="0"/>
            <a:t>3 Dutch</a:t>
          </a:r>
          <a:endParaRPr lang="en-US" dirty="0"/>
        </a:p>
      </dgm:t>
    </dgm:pt>
    <dgm:pt modelId="{E4123D8C-BBBE-4694-B2C4-D0E88BB6A5CE}" type="sibTrans" cxnId="{69BE62D1-EE41-465D-8DE2-F7DD5A04A3EF}">
      <dgm:prSet/>
      <dgm:spPr/>
      <dgm:t>
        <a:bodyPr/>
        <a:lstStyle/>
        <a:p>
          <a:endParaRPr lang="en-US"/>
        </a:p>
      </dgm:t>
    </dgm:pt>
    <dgm:pt modelId="{8E94D662-0357-48E4-888B-E2A237EB8FA8}" type="parTrans" cxnId="{69BE62D1-EE41-465D-8DE2-F7DD5A04A3EF}">
      <dgm:prSet/>
      <dgm:spPr/>
      <dgm:t>
        <a:bodyPr/>
        <a:lstStyle/>
        <a:p>
          <a:endParaRPr lang="en-US"/>
        </a:p>
      </dgm:t>
    </dgm:pt>
    <dgm:pt modelId="{BE4AFBAD-FDF8-4D08-B63D-187939704B9A}" type="pres">
      <dgm:prSet presAssocID="{9CC8CD63-5AA4-4ED1-B812-6A7D5076EBB4}" presName="Name0" presStyleCnt="0">
        <dgm:presLayoutVars>
          <dgm:dir/>
          <dgm:resizeHandles val="exact"/>
        </dgm:presLayoutVars>
      </dgm:prSet>
      <dgm:spPr/>
    </dgm:pt>
    <dgm:pt modelId="{444F461E-E559-44F2-B156-CB0BD159D85E}" type="pres">
      <dgm:prSet presAssocID="{B9AD10CD-6BF4-4787-AC29-97E83AE34C67}" presName="node" presStyleLbl="node1" presStyleIdx="0" presStyleCnt="1">
        <dgm:presLayoutVars>
          <dgm:bulletEnabled val="1"/>
        </dgm:presLayoutVars>
      </dgm:prSet>
      <dgm:spPr/>
    </dgm:pt>
  </dgm:ptLst>
  <dgm:cxnLst>
    <dgm:cxn modelId="{916CBB00-BF02-4069-98D1-BE0FEFE95167}" type="presOf" srcId="{0878F664-FC69-46B6-8FC8-B995AC7C2848}" destId="{444F461E-E559-44F2-B156-CB0BD159D85E}" srcOrd="0" destOrd="4" presId="urn:microsoft.com/office/officeart/2016/7/layout/BasicProcessNew"/>
    <dgm:cxn modelId="{DDB2DC03-F1A7-4C6B-9E24-97CC435BFB60}" srcId="{9CC8CD63-5AA4-4ED1-B812-6A7D5076EBB4}" destId="{B9AD10CD-6BF4-4787-AC29-97E83AE34C67}" srcOrd="0" destOrd="0" parTransId="{FBAB32BE-DD64-4C7F-BFE1-2CDE4CD249FC}" sibTransId="{BF81D0BA-4D7E-40A4-A44D-61B190E1CC02}"/>
    <dgm:cxn modelId="{D085C812-6121-4178-A325-C6797DD9440A}" type="presOf" srcId="{11BABCDA-5CEE-4D7C-BBE2-079D275EF3DF}" destId="{444F461E-E559-44F2-B156-CB0BD159D85E}" srcOrd="0" destOrd="1" presId="urn:microsoft.com/office/officeart/2016/7/layout/BasicProcessNew"/>
    <dgm:cxn modelId="{FD0BD743-E508-43B5-B892-EE0BA92C05A2}" type="presOf" srcId="{B9AD10CD-6BF4-4787-AC29-97E83AE34C67}" destId="{444F461E-E559-44F2-B156-CB0BD159D85E}" srcOrd="0" destOrd="0" presId="urn:microsoft.com/office/officeart/2016/7/layout/BasicProcessNew"/>
    <dgm:cxn modelId="{8D3D2C8A-09F9-4D74-9A48-F51757A2ED45}" srcId="{B9AD10CD-6BF4-4787-AC29-97E83AE34C67}" destId="{38889623-3A4A-4764-AC9C-5AD5B482EF98}" srcOrd="2" destOrd="0" parTransId="{7F760853-E5DC-4202-9DE7-F1B930870521}" sibTransId="{797212C9-D00D-4579-9DD8-27174A139A50}"/>
    <dgm:cxn modelId="{D17BDE8B-5F42-4FCF-9A3E-FED8FC6099FF}" srcId="{B9AD10CD-6BF4-4787-AC29-97E83AE34C67}" destId="{739D427B-63E6-4087-8142-AD8DFB14D2C8}" srcOrd="1" destOrd="0" parTransId="{9624707B-452D-4A98-B06E-818E72DB7A92}" sibTransId="{450CEB78-765E-4D1F-A443-3D316CE79C28}"/>
    <dgm:cxn modelId="{69BE62D1-EE41-465D-8DE2-F7DD5A04A3EF}" srcId="{B9AD10CD-6BF4-4787-AC29-97E83AE34C67}" destId="{11BABCDA-5CEE-4D7C-BBE2-079D275EF3DF}" srcOrd="0" destOrd="0" parTransId="{8E94D662-0357-48E4-888B-E2A237EB8FA8}" sibTransId="{E4123D8C-BBBE-4694-B2C4-D0E88BB6A5CE}"/>
    <dgm:cxn modelId="{3C7291D9-5A75-4D92-9654-B34C3E4A2FC3}" type="presOf" srcId="{739D427B-63E6-4087-8142-AD8DFB14D2C8}" destId="{444F461E-E559-44F2-B156-CB0BD159D85E}" srcOrd="0" destOrd="2" presId="urn:microsoft.com/office/officeart/2016/7/layout/BasicProcessNew"/>
    <dgm:cxn modelId="{2976A6DA-0E90-423B-A659-5CDF42AC5A98}" type="presOf" srcId="{9CC8CD63-5AA4-4ED1-B812-6A7D5076EBB4}" destId="{BE4AFBAD-FDF8-4D08-B63D-187939704B9A}" srcOrd="0" destOrd="0" presId="urn:microsoft.com/office/officeart/2016/7/layout/BasicProcessNew"/>
    <dgm:cxn modelId="{E42364E9-092D-404A-8918-46776B573B9E}" type="presOf" srcId="{38889623-3A4A-4764-AC9C-5AD5B482EF98}" destId="{444F461E-E559-44F2-B156-CB0BD159D85E}" srcOrd="0" destOrd="3" presId="urn:microsoft.com/office/officeart/2016/7/layout/BasicProcessNew"/>
    <dgm:cxn modelId="{3F5961FC-0969-415A-B257-07FFB7520303}" srcId="{B9AD10CD-6BF4-4787-AC29-97E83AE34C67}" destId="{0878F664-FC69-46B6-8FC8-B995AC7C2848}" srcOrd="3" destOrd="0" parTransId="{4B6B4048-0F7B-486D-B869-A9054176B6E4}" sibTransId="{A01C72F3-13FF-42AA-A80E-17A945CAB08F}"/>
    <dgm:cxn modelId="{A18546CE-9CB6-40DE-92FE-DA880EFBE904}" type="presParOf" srcId="{BE4AFBAD-FDF8-4D08-B63D-187939704B9A}" destId="{444F461E-E559-44F2-B156-CB0BD159D85E}" srcOrd="0" destOrd="0" presId="urn:microsoft.com/office/officeart/2016/7/layout/BasicProcessNew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9CC8CD63-5AA4-4ED1-B812-6A7D5076EBB4}" type="doc">
      <dgm:prSet loTypeId="urn:microsoft.com/office/officeart/2016/7/layout/BasicProcessNew" loCatId="process" qsTypeId="urn:microsoft.com/office/officeart/2005/8/quickstyle/simple1" qsCatId="simple" csTypeId="urn:microsoft.com/office/officeart/2005/8/colors/colorful2" csCatId="colorful" phldr="1"/>
      <dgm:spPr/>
      <dgm:t>
        <a:bodyPr/>
        <a:lstStyle/>
        <a:p>
          <a:endParaRPr lang="en-US"/>
        </a:p>
      </dgm:t>
    </dgm:pt>
    <dgm:pt modelId="{B9AD10CD-6BF4-4787-AC29-97E83AE34C67}">
      <dgm:prSet custT="1"/>
      <dgm:spPr>
        <a:solidFill>
          <a:schemeClr val="accent4">
            <a:lumMod val="75000"/>
          </a:schemeClr>
        </a:solidFill>
      </dgm:spPr>
      <dgm:t>
        <a:bodyPr/>
        <a:lstStyle/>
        <a:p>
          <a:r>
            <a:rPr lang="en-GB" sz="3200" dirty="0"/>
            <a:t>None of the men felt at home in Europe.</a:t>
          </a:r>
        </a:p>
        <a:p>
          <a:r>
            <a:rPr lang="en-GB" sz="3200" dirty="0"/>
            <a:t>Most returned to Africa. </a:t>
          </a:r>
        </a:p>
        <a:p>
          <a:r>
            <a:rPr lang="en-GB" sz="3200" dirty="0"/>
            <a:t>With the exception of Emilie, the wives followed their husbands</a:t>
          </a:r>
        </a:p>
        <a:p>
          <a:r>
            <a:rPr lang="en-GB" sz="3200" dirty="0"/>
            <a:t>All participants said they felt at home in Ghana</a:t>
          </a:r>
        </a:p>
        <a:p>
          <a:r>
            <a:rPr lang="en-GB" sz="3200" dirty="0"/>
            <a:t>There is not much time for further research.</a:t>
          </a:r>
          <a:endParaRPr lang="en-US" sz="3200" dirty="0"/>
        </a:p>
      </dgm:t>
    </dgm:pt>
    <dgm:pt modelId="{FBAB32BE-DD64-4C7F-BFE1-2CDE4CD249FC}" type="parTrans" cxnId="{DDB2DC03-F1A7-4C6B-9E24-97CC435BFB60}">
      <dgm:prSet/>
      <dgm:spPr/>
      <dgm:t>
        <a:bodyPr/>
        <a:lstStyle/>
        <a:p>
          <a:endParaRPr lang="en-US"/>
        </a:p>
      </dgm:t>
    </dgm:pt>
    <dgm:pt modelId="{BF81D0BA-4D7E-40A4-A44D-61B190E1CC02}" type="sibTrans" cxnId="{DDB2DC03-F1A7-4C6B-9E24-97CC435BFB60}">
      <dgm:prSet/>
      <dgm:spPr/>
      <dgm:t>
        <a:bodyPr/>
        <a:lstStyle/>
        <a:p>
          <a:endParaRPr lang="en-US"/>
        </a:p>
      </dgm:t>
    </dgm:pt>
    <dgm:pt modelId="{0878F664-FC69-46B6-8FC8-B995AC7C2848}">
      <dgm:prSet/>
      <dgm:spPr>
        <a:solidFill>
          <a:schemeClr val="accent4">
            <a:lumMod val="75000"/>
          </a:schemeClr>
        </a:solidFill>
      </dgm:spPr>
      <dgm:t>
        <a:bodyPr/>
        <a:lstStyle/>
        <a:p>
          <a:endParaRPr lang="en-US" sz="5100" dirty="0"/>
        </a:p>
      </dgm:t>
    </dgm:pt>
    <dgm:pt modelId="{4B6B4048-0F7B-486D-B869-A9054176B6E4}" type="parTrans" cxnId="{3F5961FC-0969-415A-B257-07FFB7520303}">
      <dgm:prSet/>
      <dgm:spPr/>
    </dgm:pt>
    <dgm:pt modelId="{A01C72F3-13FF-42AA-A80E-17A945CAB08F}" type="sibTrans" cxnId="{3F5961FC-0969-415A-B257-07FFB7520303}">
      <dgm:prSet/>
      <dgm:spPr/>
    </dgm:pt>
    <dgm:pt modelId="{BE4AFBAD-FDF8-4D08-B63D-187939704B9A}" type="pres">
      <dgm:prSet presAssocID="{9CC8CD63-5AA4-4ED1-B812-6A7D5076EBB4}" presName="Name0" presStyleCnt="0">
        <dgm:presLayoutVars>
          <dgm:dir/>
          <dgm:resizeHandles val="exact"/>
        </dgm:presLayoutVars>
      </dgm:prSet>
      <dgm:spPr/>
    </dgm:pt>
    <dgm:pt modelId="{444F461E-E559-44F2-B156-CB0BD159D85E}" type="pres">
      <dgm:prSet presAssocID="{B9AD10CD-6BF4-4787-AC29-97E83AE34C67}" presName="node" presStyleLbl="node1" presStyleIdx="0" presStyleCnt="1">
        <dgm:presLayoutVars>
          <dgm:bulletEnabled val="1"/>
        </dgm:presLayoutVars>
      </dgm:prSet>
      <dgm:spPr/>
    </dgm:pt>
  </dgm:ptLst>
  <dgm:cxnLst>
    <dgm:cxn modelId="{916CBB00-BF02-4069-98D1-BE0FEFE95167}" type="presOf" srcId="{0878F664-FC69-46B6-8FC8-B995AC7C2848}" destId="{444F461E-E559-44F2-B156-CB0BD159D85E}" srcOrd="0" destOrd="1" presId="urn:microsoft.com/office/officeart/2016/7/layout/BasicProcessNew"/>
    <dgm:cxn modelId="{DDB2DC03-F1A7-4C6B-9E24-97CC435BFB60}" srcId="{9CC8CD63-5AA4-4ED1-B812-6A7D5076EBB4}" destId="{B9AD10CD-6BF4-4787-AC29-97E83AE34C67}" srcOrd="0" destOrd="0" parTransId="{FBAB32BE-DD64-4C7F-BFE1-2CDE4CD249FC}" sibTransId="{BF81D0BA-4D7E-40A4-A44D-61B190E1CC02}"/>
    <dgm:cxn modelId="{FD0BD743-E508-43B5-B892-EE0BA92C05A2}" type="presOf" srcId="{B9AD10CD-6BF4-4787-AC29-97E83AE34C67}" destId="{444F461E-E559-44F2-B156-CB0BD159D85E}" srcOrd="0" destOrd="0" presId="urn:microsoft.com/office/officeart/2016/7/layout/BasicProcessNew"/>
    <dgm:cxn modelId="{2976A6DA-0E90-423B-A659-5CDF42AC5A98}" type="presOf" srcId="{9CC8CD63-5AA4-4ED1-B812-6A7D5076EBB4}" destId="{BE4AFBAD-FDF8-4D08-B63D-187939704B9A}" srcOrd="0" destOrd="0" presId="urn:microsoft.com/office/officeart/2016/7/layout/BasicProcessNew"/>
    <dgm:cxn modelId="{3F5961FC-0969-415A-B257-07FFB7520303}" srcId="{B9AD10CD-6BF4-4787-AC29-97E83AE34C67}" destId="{0878F664-FC69-46B6-8FC8-B995AC7C2848}" srcOrd="0" destOrd="0" parTransId="{4B6B4048-0F7B-486D-B869-A9054176B6E4}" sibTransId="{A01C72F3-13FF-42AA-A80E-17A945CAB08F}"/>
    <dgm:cxn modelId="{A18546CE-9CB6-40DE-92FE-DA880EFBE904}" type="presParOf" srcId="{BE4AFBAD-FDF8-4D08-B63D-187939704B9A}" destId="{444F461E-E559-44F2-B156-CB0BD159D85E}" srcOrd="0" destOrd="0" presId="urn:microsoft.com/office/officeart/2016/7/layout/BasicProcessNew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9CC8CD63-5AA4-4ED1-B812-6A7D5076EBB4}" type="doc">
      <dgm:prSet loTypeId="urn:microsoft.com/office/officeart/2016/7/layout/BasicProcessNew" loCatId="process" qsTypeId="urn:microsoft.com/office/officeart/2005/8/quickstyle/simple1" qsCatId="simple" csTypeId="urn:microsoft.com/office/officeart/2005/8/colors/colorful2" csCatId="colorful" phldr="1"/>
      <dgm:spPr/>
      <dgm:t>
        <a:bodyPr/>
        <a:lstStyle/>
        <a:p>
          <a:endParaRPr lang="en-US"/>
        </a:p>
      </dgm:t>
    </dgm:pt>
    <dgm:pt modelId="{B9AD10CD-6BF4-4787-AC29-97E83AE34C67}">
      <dgm:prSet custT="1"/>
      <dgm:spPr>
        <a:solidFill>
          <a:schemeClr val="accent4">
            <a:lumMod val="75000"/>
          </a:schemeClr>
        </a:solidFill>
      </dgm:spPr>
      <dgm:t>
        <a:bodyPr/>
        <a:lstStyle/>
        <a:p>
          <a:pPr>
            <a:lnSpc>
              <a:spcPct val="150000"/>
            </a:lnSpc>
          </a:pPr>
          <a:r>
            <a:rPr lang="en-US" sz="3200" dirty="0"/>
            <a:t>“When they brought down the Union Jack and raised the Ghanaian flag I cried. I thought who would expect a miner’s daughter to be here mixing with presidents and royalty. If I go home it will be back to my old life, living hand to mouth in a damp terrace. If I stay here will I still be welcome, will my children still be welcome? Where will we belong.”</a:t>
          </a:r>
        </a:p>
      </dgm:t>
    </dgm:pt>
    <dgm:pt modelId="{FBAB32BE-DD64-4C7F-BFE1-2CDE4CD249FC}" type="parTrans" cxnId="{DDB2DC03-F1A7-4C6B-9E24-97CC435BFB60}">
      <dgm:prSet/>
      <dgm:spPr/>
      <dgm:t>
        <a:bodyPr/>
        <a:lstStyle/>
        <a:p>
          <a:endParaRPr lang="en-US"/>
        </a:p>
      </dgm:t>
    </dgm:pt>
    <dgm:pt modelId="{BF81D0BA-4D7E-40A4-A44D-61B190E1CC02}" type="sibTrans" cxnId="{DDB2DC03-F1A7-4C6B-9E24-97CC435BFB60}">
      <dgm:prSet/>
      <dgm:spPr/>
      <dgm:t>
        <a:bodyPr/>
        <a:lstStyle/>
        <a:p>
          <a:endParaRPr lang="en-US"/>
        </a:p>
      </dgm:t>
    </dgm:pt>
    <dgm:pt modelId="{0878F664-FC69-46B6-8FC8-B995AC7C2848}">
      <dgm:prSet/>
      <dgm:spPr>
        <a:solidFill>
          <a:schemeClr val="accent4">
            <a:lumMod val="75000"/>
          </a:schemeClr>
        </a:solidFill>
      </dgm:spPr>
      <dgm:t>
        <a:bodyPr/>
        <a:lstStyle/>
        <a:p>
          <a:pPr>
            <a:lnSpc>
              <a:spcPct val="90000"/>
            </a:lnSpc>
          </a:pPr>
          <a:endParaRPr lang="en-US" sz="5100" dirty="0"/>
        </a:p>
      </dgm:t>
    </dgm:pt>
    <dgm:pt modelId="{4B6B4048-0F7B-486D-B869-A9054176B6E4}" type="parTrans" cxnId="{3F5961FC-0969-415A-B257-07FFB7520303}">
      <dgm:prSet/>
      <dgm:spPr/>
      <dgm:t>
        <a:bodyPr/>
        <a:lstStyle/>
        <a:p>
          <a:endParaRPr lang="en-US"/>
        </a:p>
      </dgm:t>
    </dgm:pt>
    <dgm:pt modelId="{A01C72F3-13FF-42AA-A80E-17A945CAB08F}" type="sibTrans" cxnId="{3F5961FC-0969-415A-B257-07FFB7520303}">
      <dgm:prSet/>
      <dgm:spPr/>
      <dgm:t>
        <a:bodyPr/>
        <a:lstStyle/>
        <a:p>
          <a:endParaRPr lang="en-US"/>
        </a:p>
      </dgm:t>
    </dgm:pt>
    <dgm:pt modelId="{BE4AFBAD-FDF8-4D08-B63D-187939704B9A}" type="pres">
      <dgm:prSet presAssocID="{9CC8CD63-5AA4-4ED1-B812-6A7D5076EBB4}" presName="Name0" presStyleCnt="0">
        <dgm:presLayoutVars>
          <dgm:dir/>
          <dgm:resizeHandles val="exact"/>
        </dgm:presLayoutVars>
      </dgm:prSet>
      <dgm:spPr/>
    </dgm:pt>
    <dgm:pt modelId="{444F461E-E559-44F2-B156-CB0BD159D85E}" type="pres">
      <dgm:prSet presAssocID="{B9AD10CD-6BF4-4787-AC29-97E83AE34C67}" presName="node" presStyleLbl="node1" presStyleIdx="0" presStyleCnt="1">
        <dgm:presLayoutVars>
          <dgm:bulletEnabled val="1"/>
        </dgm:presLayoutVars>
      </dgm:prSet>
      <dgm:spPr/>
    </dgm:pt>
  </dgm:ptLst>
  <dgm:cxnLst>
    <dgm:cxn modelId="{916CBB00-BF02-4069-98D1-BE0FEFE95167}" type="presOf" srcId="{0878F664-FC69-46B6-8FC8-B995AC7C2848}" destId="{444F461E-E559-44F2-B156-CB0BD159D85E}" srcOrd="0" destOrd="1" presId="urn:microsoft.com/office/officeart/2016/7/layout/BasicProcessNew"/>
    <dgm:cxn modelId="{DDB2DC03-F1A7-4C6B-9E24-97CC435BFB60}" srcId="{9CC8CD63-5AA4-4ED1-B812-6A7D5076EBB4}" destId="{B9AD10CD-6BF4-4787-AC29-97E83AE34C67}" srcOrd="0" destOrd="0" parTransId="{FBAB32BE-DD64-4C7F-BFE1-2CDE4CD249FC}" sibTransId="{BF81D0BA-4D7E-40A4-A44D-61B190E1CC02}"/>
    <dgm:cxn modelId="{FD0BD743-E508-43B5-B892-EE0BA92C05A2}" type="presOf" srcId="{B9AD10CD-6BF4-4787-AC29-97E83AE34C67}" destId="{444F461E-E559-44F2-B156-CB0BD159D85E}" srcOrd="0" destOrd="0" presId="urn:microsoft.com/office/officeart/2016/7/layout/BasicProcessNew"/>
    <dgm:cxn modelId="{2976A6DA-0E90-423B-A659-5CDF42AC5A98}" type="presOf" srcId="{9CC8CD63-5AA4-4ED1-B812-6A7D5076EBB4}" destId="{BE4AFBAD-FDF8-4D08-B63D-187939704B9A}" srcOrd="0" destOrd="0" presId="urn:microsoft.com/office/officeart/2016/7/layout/BasicProcessNew"/>
    <dgm:cxn modelId="{3F5961FC-0969-415A-B257-07FFB7520303}" srcId="{B9AD10CD-6BF4-4787-AC29-97E83AE34C67}" destId="{0878F664-FC69-46B6-8FC8-B995AC7C2848}" srcOrd="0" destOrd="0" parTransId="{4B6B4048-0F7B-486D-B869-A9054176B6E4}" sibTransId="{A01C72F3-13FF-42AA-A80E-17A945CAB08F}"/>
    <dgm:cxn modelId="{A18546CE-9CB6-40DE-92FE-DA880EFBE904}" type="presParOf" srcId="{BE4AFBAD-FDF8-4D08-B63D-187939704B9A}" destId="{444F461E-E559-44F2-B156-CB0BD159D85E}" srcOrd="0" destOrd="0" presId="urn:microsoft.com/office/officeart/2016/7/layout/BasicProcessNew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9CC8CD63-5AA4-4ED1-B812-6A7D5076EBB4}" type="doc">
      <dgm:prSet loTypeId="urn:microsoft.com/office/officeart/2016/7/layout/BasicProcessNew" loCatId="process" qsTypeId="urn:microsoft.com/office/officeart/2005/8/quickstyle/simple1" qsCatId="simple" csTypeId="urn:microsoft.com/office/officeart/2005/8/colors/colorful2" csCatId="colorful" phldr="1"/>
      <dgm:spPr/>
      <dgm:t>
        <a:bodyPr/>
        <a:lstStyle/>
        <a:p>
          <a:endParaRPr lang="en-US"/>
        </a:p>
      </dgm:t>
    </dgm:pt>
    <dgm:pt modelId="{B9AD10CD-6BF4-4787-AC29-97E83AE34C67}">
      <dgm:prSet custT="1"/>
      <dgm:spPr>
        <a:solidFill>
          <a:schemeClr val="accent4">
            <a:lumMod val="75000"/>
          </a:schemeClr>
        </a:solidFill>
      </dgm:spPr>
      <dgm:t>
        <a:bodyPr/>
        <a:lstStyle/>
        <a:p>
          <a:pPr>
            <a:lnSpc>
              <a:spcPct val="100000"/>
            </a:lnSpc>
            <a:spcAft>
              <a:spcPts val="0"/>
            </a:spcAft>
          </a:pPr>
          <a:r>
            <a:rPr lang="en-US" sz="5400" dirty="0"/>
            <a:t>The Ghosts and Jamal </a:t>
          </a:r>
          <a:endParaRPr lang="en-US" sz="4000" dirty="0"/>
        </a:p>
        <a:p>
          <a:pPr>
            <a:lnSpc>
              <a:spcPct val="100000"/>
            </a:lnSpc>
            <a:spcAft>
              <a:spcPts val="0"/>
            </a:spcAft>
          </a:pPr>
          <a:r>
            <a:rPr lang="en-US" sz="4000" dirty="0"/>
            <a:t>	Pub Hope Road February 2018</a:t>
          </a:r>
        </a:p>
        <a:p>
          <a:pPr>
            <a:lnSpc>
              <a:spcPct val="100000"/>
            </a:lnSpc>
            <a:spcAft>
              <a:spcPts val="0"/>
            </a:spcAft>
          </a:pPr>
          <a:endParaRPr lang="en-US" sz="4000" dirty="0"/>
        </a:p>
        <a:p>
          <a:pPr>
            <a:lnSpc>
              <a:spcPct val="100000"/>
            </a:lnSpc>
            <a:spcAft>
              <a:spcPts val="0"/>
            </a:spcAft>
          </a:pPr>
          <a:r>
            <a:rPr lang="en-US" sz="5400" dirty="0"/>
            <a:t>Finding the Black Star</a:t>
          </a:r>
        </a:p>
        <a:p>
          <a:pPr>
            <a:lnSpc>
              <a:spcPct val="100000"/>
            </a:lnSpc>
            <a:spcAft>
              <a:spcPts val="0"/>
            </a:spcAft>
          </a:pPr>
          <a:r>
            <a:rPr lang="en-US" sz="5400" dirty="0"/>
            <a:t>	</a:t>
          </a:r>
          <a:r>
            <a:rPr lang="en-US" sz="4000" dirty="0"/>
            <a:t>commissioned </a:t>
          </a:r>
        </a:p>
        <a:p>
          <a:pPr>
            <a:lnSpc>
              <a:spcPct val="100000"/>
            </a:lnSpc>
            <a:spcAft>
              <a:spcPts val="0"/>
            </a:spcAft>
          </a:pPr>
          <a:r>
            <a:rPr lang="en-US" sz="4000" dirty="0"/>
            <a:t>	publication expected 2019 /2020</a:t>
          </a:r>
        </a:p>
        <a:p>
          <a:pPr>
            <a:lnSpc>
              <a:spcPct val="150000"/>
            </a:lnSpc>
            <a:spcAft>
              <a:spcPct val="35000"/>
            </a:spcAft>
          </a:pPr>
          <a:r>
            <a:rPr lang="en-US" sz="5400" dirty="0"/>
            <a:t> </a:t>
          </a:r>
        </a:p>
      </dgm:t>
    </dgm:pt>
    <dgm:pt modelId="{BF81D0BA-4D7E-40A4-A44D-61B190E1CC02}" type="sibTrans" cxnId="{DDB2DC03-F1A7-4C6B-9E24-97CC435BFB60}">
      <dgm:prSet/>
      <dgm:spPr/>
      <dgm:t>
        <a:bodyPr/>
        <a:lstStyle/>
        <a:p>
          <a:endParaRPr lang="en-US"/>
        </a:p>
      </dgm:t>
    </dgm:pt>
    <dgm:pt modelId="{FBAB32BE-DD64-4C7F-BFE1-2CDE4CD249FC}" type="parTrans" cxnId="{DDB2DC03-F1A7-4C6B-9E24-97CC435BFB60}">
      <dgm:prSet/>
      <dgm:spPr/>
      <dgm:t>
        <a:bodyPr/>
        <a:lstStyle/>
        <a:p>
          <a:endParaRPr lang="en-US"/>
        </a:p>
      </dgm:t>
    </dgm:pt>
    <dgm:pt modelId="{0878F664-FC69-46B6-8FC8-B995AC7C2848}">
      <dgm:prSet/>
      <dgm:spPr>
        <a:solidFill>
          <a:schemeClr val="accent4">
            <a:lumMod val="75000"/>
          </a:schemeClr>
        </a:solidFill>
      </dgm:spPr>
      <dgm:t>
        <a:bodyPr/>
        <a:lstStyle/>
        <a:p>
          <a:pPr>
            <a:lnSpc>
              <a:spcPct val="90000"/>
            </a:lnSpc>
            <a:spcAft>
              <a:spcPct val="15000"/>
            </a:spcAft>
          </a:pPr>
          <a:endParaRPr lang="en-US" sz="5100" dirty="0"/>
        </a:p>
      </dgm:t>
    </dgm:pt>
    <dgm:pt modelId="{A01C72F3-13FF-42AA-A80E-17A945CAB08F}" type="sibTrans" cxnId="{3F5961FC-0969-415A-B257-07FFB7520303}">
      <dgm:prSet/>
      <dgm:spPr/>
      <dgm:t>
        <a:bodyPr/>
        <a:lstStyle/>
        <a:p>
          <a:endParaRPr lang="en-US"/>
        </a:p>
      </dgm:t>
    </dgm:pt>
    <dgm:pt modelId="{4B6B4048-0F7B-486D-B869-A9054176B6E4}" type="parTrans" cxnId="{3F5961FC-0969-415A-B257-07FFB7520303}">
      <dgm:prSet/>
      <dgm:spPr/>
      <dgm:t>
        <a:bodyPr/>
        <a:lstStyle/>
        <a:p>
          <a:endParaRPr lang="en-US"/>
        </a:p>
      </dgm:t>
    </dgm:pt>
    <dgm:pt modelId="{BE4AFBAD-FDF8-4D08-B63D-187939704B9A}" type="pres">
      <dgm:prSet presAssocID="{9CC8CD63-5AA4-4ED1-B812-6A7D5076EBB4}" presName="Name0" presStyleCnt="0">
        <dgm:presLayoutVars>
          <dgm:dir/>
          <dgm:resizeHandles val="exact"/>
        </dgm:presLayoutVars>
      </dgm:prSet>
      <dgm:spPr/>
    </dgm:pt>
    <dgm:pt modelId="{444F461E-E559-44F2-B156-CB0BD159D85E}" type="pres">
      <dgm:prSet presAssocID="{B9AD10CD-6BF4-4787-AC29-97E83AE34C67}" presName="node" presStyleLbl="node1" presStyleIdx="0" presStyleCnt="1">
        <dgm:presLayoutVars>
          <dgm:bulletEnabled val="1"/>
        </dgm:presLayoutVars>
      </dgm:prSet>
      <dgm:spPr/>
    </dgm:pt>
  </dgm:ptLst>
  <dgm:cxnLst>
    <dgm:cxn modelId="{916CBB00-BF02-4069-98D1-BE0FEFE95167}" type="presOf" srcId="{0878F664-FC69-46B6-8FC8-B995AC7C2848}" destId="{444F461E-E559-44F2-B156-CB0BD159D85E}" srcOrd="0" destOrd="1" presId="urn:microsoft.com/office/officeart/2016/7/layout/BasicProcessNew"/>
    <dgm:cxn modelId="{DDB2DC03-F1A7-4C6B-9E24-97CC435BFB60}" srcId="{9CC8CD63-5AA4-4ED1-B812-6A7D5076EBB4}" destId="{B9AD10CD-6BF4-4787-AC29-97E83AE34C67}" srcOrd="0" destOrd="0" parTransId="{FBAB32BE-DD64-4C7F-BFE1-2CDE4CD249FC}" sibTransId="{BF81D0BA-4D7E-40A4-A44D-61B190E1CC02}"/>
    <dgm:cxn modelId="{FD0BD743-E508-43B5-B892-EE0BA92C05A2}" type="presOf" srcId="{B9AD10CD-6BF4-4787-AC29-97E83AE34C67}" destId="{444F461E-E559-44F2-B156-CB0BD159D85E}" srcOrd="0" destOrd="0" presId="urn:microsoft.com/office/officeart/2016/7/layout/BasicProcessNew"/>
    <dgm:cxn modelId="{2976A6DA-0E90-423B-A659-5CDF42AC5A98}" type="presOf" srcId="{9CC8CD63-5AA4-4ED1-B812-6A7D5076EBB4}" destId="{BE4AFBAD-FDF8-4D08-B63D-187939704B9A}" srcOrd="0" destOrd="0" presId="urn:microsoft.com/office/officeart/2016/7/layout/BasicProcessNew"/>
    <dgm:cxn modelId="{3F5961FC-0969-415A-B257-07FFB7520303}" srcId="{B9AD10CD-6BF4-4787-AC29-97E83AE34C67}" destId="{0878F664-FC69-46B6-8FC8-B995AC7C2848}" srcOrd="0" destOrd="0" parTransId="{4B6B4048-0F7B-486D-B869-A9054176B6E4}" sibTransId="{A01C72F3-13FF-42AA-A80E-17A945CAB08F}"/>
    <dgm:cxn modelId="{A18546CE-9CB6-40DE-92FE-DA880EFBE904}" type="presParOf" srcId="{BE4AFBAD-FDF8-4D08-B63D-187939704B9A}" destId="{444F461E-E559-44F2-B156-CB0BD159D85E}" srcOrd="0" destOrd="0" presId="urn:microsoft.com/office/officeart/2016/7/layout/BasicProcessNew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444F461E-E559-44F2-B156-CB0BD159D85E}">
      <dsp:nvSpPr>
        <dsp:cNvPr id="0" name=""/>
        <dsp:cNvSpPr/>
      </dsp:nvSpPr>
      <dsp:spPr>
        <a:xfrm>
          <a:off x="5134" y="0"/>
          <a:ext cx="10505330" cy="4154488"/>
        </a:xfrm>
        <a:prstGeom prst="rect">
          <a:avLst/>
        </a:prstGeom>
        <a:solidFill>
          <a:schemeClr val="accent4">
            <a:lumMod val="75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2400" tIns="152400" rIns="152400" bIns="152400" numCol="1" spcCol="1270" anchor="t" anchorCtr="0">
          <a:noAutofit/>
        </a:bodyPr>
        <a:lstStyle/>
        <a:p>
          <a:pPr marL="0" lvl="0" indent="0" algn="l" defTabSz="2489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5600" kern="1200" dirty="0"/>
            <a:t>2 couples, 2 widows, 2 single</a:t>
          </a:r>
        </a:p>
        <a:p>
          <a:pPr marL="285750" lvl="1" indent="-285750" algn="l" defTabSz="19558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GB" sz="4400" kern="1200" dirty="0"/>
            <a:t>3 Dutch</a:t>
          </a:r>
          <a:endParaRPr lang="en-US" sz="4400" kern="1200" dirty="0"/>
        </a:p>
        <a:p>
          <a:pPr marL="285750" lvl="1" indent="-285750" algn="l" defTabSz="19558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GB" sz="4400" kern="1200" dirty="0"/>
            <a:t>4 British</a:t>
          </a:r>
          <a:endParaRPr lang="en-US" sz="4400" kern="1200" dirty="0"/>
        </a:p>
        <a:p>
          <a:pPr marL="285750" lvl="1" indent="-285750" algn="l" defTabSz="19558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GB" sz="4400" kern="1200" dirty="0"/>
            <a:t>1 Joint Nationality (British/South African)</a:t>
          </a:r>
          <a:endParaRPr lang="en-US" sz="4400" kern="1200" dirty="0"/>
        </a:p>
        <a:p>
          <a:pPr marL="285750" lvl="1" indent="-285750" algn="l" defTabSz="19558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endParaRPr lang="en-US" sz="4400" kern="1200" dirty="0"/>
        </a:p>
      </dsp:txBody>
      <dsp:txXfrm>
        <a:off x="5134" y="0"/>
        <a:ext cx="10505330" cy="4154488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444F461E-E559-44F2-B156-CB0BD159D85E}">
      <dsp:nvSpPr>
        <dsp:cNvPr id="0" name=""/>
        <dsp:cNvSpPr/>
      </dsp:nvSpPr>
      <dsp:spPr>
        <a:xfrm>
          <a:off x="10264" y="0"/>
          <a:ext cx="10495071" cy="4154488"/>
        </a:xfrm>
        <a:prstGeom prst="rect">
          <a:avLst/>
        </a:prstGeom>
        <a:solidFill>
          <a:schemeClr val="accent4">
            <a:lumMod val="75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2400" tIns="152400" rIns="152400" bIns="152400" numCol="1" spcCol="1270" anchor="t" anchorCtr="0">
          <a:noAutofit/>
        </a:bodyPr>
        <a:lstStyle/>
        <a:p>
          <a:pPr marL="0" lvl="0" indent="0" algn="l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3200" kern="1200" dirty="0"/>
            <a:t>None of the men felt at home in Europe.</a:t>
          </a:r>
        </a:p>
        <a:p>
          <a:pPr marL="0" lvl="0" indent="0" algn="l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3200" kern="1200" dirty="0"/>
            <a:t>Most returned to Africa. </a:t>
          </a:r>
        </a:p>
        <a:p>
          <a:pPr marL="0" lvl="0" indent="0" algn="l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3200" kern="1200" dirty="0"/>
            <a:t>With the exception of Emilie, the wives followed their husbands</a:t>
          </a:r>
        </a:p>
        <a:p>
          <a:pPr marL="0" lvl="0" indent="0" algn="l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3200" kern="1200" dirty="0"/>
            <a:t>All participants said they felt at home in Ghana</a:t>
          </a:r>
        </a:p>
        <a:p>
          <a:pPr marL="0" lvl="0" indent="0" algn="l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3200" kern="1200" dirty="0"/>
            <a:t>There is not much time for further research.</a:t>
          </a:r>
          <a:endParaRPr lang="en-US" sz="3200" kern="1200" dirty="0"/>
        </a:p>
        <a:p>
          <a:pPr marL="285750" lvl="1" indent="-285750" algn="l" defTabSz="22669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endParaRPr lang="en-US" sz="5100" kern="1200" dirty="0"/>
        </a:p>
      </dsp:txBody>
      <dsp:txXfrm>
        <a:off x="10264" y="0"/>
        <a:ext cx="10495071" cy="4154488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444F461E-E559-44F2-B156-CB0BD159D85E}">
      <dsp:nvSpPr>
        <dsp:cNvPr id="0" name=""/>
        <dsp:cNvSpPr/>
      </dsp:nvSpPr>
      <dsp:spPr>
        <a:xfrm>
          <a:off x="10264" y="0"/>
          <a:ext cx="10495071" cy="4738247"/>
        </a:xfrm>
        <a:prstGeom prst="rect">
          <a:avLst/>
        </a:prstGeom>
        <a:solidFill>
          <a:schemeClr val="accent4">
            <a:lumMod val="75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2400" tIns="152400" rIns="152400" bIns="152400" numCol="1" spcCol="1270" anchor="t" anchorCtr="0">
          <a:noAutofit/>
        </a:bodyPr>
        <a:lstStyle/>
        <a:p>
          <a:pPr marL="0" lvl="0" indent="0" algn="l" defTabSz="1422400">
            <a:lnSpc>
              <a:spcPct val="15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200" kern="1200" dirty="0"/>
            <a:t>“When they brought down the Union Jack and raised the Ghanaian flag I cried. I thought who would expect a miner’s daughter to be here mixing with presidents and royalty. If I go home it will be back to my old life, living hand to mouth in a damp terrace. If I stay here will I still be welcome, will my children still be welcome? Where will we belong.”</a:t>
          </a:r>
        </a:p>
        <a:p>
          <a:pPr marL="285750" lvl="1" indent="-285750" algn="l" defTabSz="22669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endParaRPr lang="en-US" sz="5100" kern="1200" dirty="0"/>
        </a:p>
      </dsp:txBody>
      <dsp:txXfrm>
        <a:off x="10264" y="0"/>
        <a:ext cx="10495071" cy="4738247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444F461E-E559-44F2-B156-CB0BD159D85E}">
      <dsp:nvSpPr>
        <dsp:cNvPr id="0" name=""/>
        <dsp:cNvSpPr/>
      </dsp:nvSpPr>
      <dsp:spPr>
        <a:xfrm>
          <a:off x="10264" y="0"/>
          <a:ext cx="10495071" cy="4738247"/>
        </a:xfrm>
        <a:prstGeom prst="rect">
          <a:avLst/>
        </a:prstGeom>
        <a:solidFill>
          <a:schemeClr val="accent4">
            <a:lumMod val="75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2400" tIns="152400" rIns="152400" bIns="152400" numCol="1" spcCol="1270" anchor="t" anchorCtr="0">
          <a:noAutofit/>
        </a:bodyPr>
        <a:lstStyle/>
        <a:p>
          <a:pPr marL="0" lvl="0" indent="0" algn="l" defTabSz="2400300">
            <a:lnSpc>
              <a:spcPct val="100000"/>
            </a:lnSpc>
            <a:spcBef>
              <a:spcPct val="0"/>
            </a:spcBef>
            <a:spcAft>
              <a:spcPts val="0"/>
            </a:spcAft>
            <a:buNone/>
          </a:pPr>
          <a:r>
            <a:rPr lang="en-US" sz="5400" kern="1200" dirty="0"/>
            <a:t>The Ghosts and Jamal </a:t>
          </a:r>
          <a:endParaRPr lang="en-US" sz="4000" kern="1200" dirty="0"/>
        </a:p>
        <a:p>
          <a:pPr marL="0" lvl="0" indent="0" algn="l" defTabSz="2400300">
            <a:lnSpc>
              <a:spcPct val="100000"/>
            </a:lnSpc>
            <a:spcBef>
              <a:spcPct val="0"/>
            </a:spcBef>
            <a:spcAft>
              <a:spcPts val="0"/>
            </a:spcAft>
            <a:buNone/>
          </a:pPr>
          <a:r>
            <a:rPr lang="en-US" sz="4000" kern="1200" dirty="0"/>
            <a:t>	Pub Hope Road February 2018</a:t>
          </a:r>
        </a:p>
        <a:p>
          <a:pPr marL="0" lvl="0" indent="0" algn="l" defTabSz="2400300">
            <a:lnSpc>
              <a:spcPct val="100000"/>
            </a:lnSpc>
            <a:spcBef>
              <a:spcPct val="0"/>
            </a:spcBef>
            <a:spcAft>
              <a:spcPts val="0"/>
            </a:spcAft>
            <a:buNone/>
          </a:pPr>
          <a:endParaRPr lang="en-US" sz="4000" kern="1200" dirty="0"/>
        </a:p>
        <a:p>
          <a:pPr marL="0" lvl="0" indent="0" algn="l" defTabSz="2400300">
            <a:lnSpc>
              <a:spcPct val="100000"/>
            </a:lnSpc>
            <a:spcBef>
              <a:spcPct val="0"/>
            </a:spcBef>
            <a:spcAft>
              <a:spcPts val="0"/>
            </a:spcAft>
            <a:buNone/>
          </a:pPr>
          <a:r>
            <a:rPr lang="en-US" sz="5400" kern="1200" dirty="0"/>
            <a:t>Finding the Black Star</a:t>
          </a:r>
        </a:p>
        <a:p>
          <a:pPr marL="0" lvl="0" indent="0" algn="l" defTabSz="2400300">
            <a:lnSpc>
              <a:spcPct val="100000"/>
            </a:lnSpc>
            <a:spcBef>
              <a:spcPct val="0"/>
            </a:spcBef>
            <a:spcAft>
              <a:spcPts val="0"/>
            </a:spcAft>
            <a:buNone/>
          </a:pPr>
          <a:r>
            <a:rPr lang="en-US" sz="5400" kern="1200" dirty="0"/>
            <a:t>	</a:t>
          </a:r>
          <a:r>
            <a:rPr lang="en-US" sz="4000" kern="1200" dirty="0"/>
            <a:t>commissioned </a:t>
          </a:r>
        </a:p>
        <a:p>
          <a:pPr marL="0" lvl="0" indent="0" algn="l" defTabSz="2400300">
            <a:lnSpc>
              <a:spcPct val="100000"/>
            </a:lnSpc>
            <a:spcBef>
              <a:spcPct val="0"/>
            </a:spcBef>
            <a:spcAft>
              <a:spcPts val="0"/>
            </a:spcAft>
            <a:buNone/>
          </a:pPr>
          <a:r>
            <a:rPr lang="en-US" sz="4000" kern="1200" dirty="0"/>
            <a:t>	publication expected 2019 /2020</a:t>
          </a:r>
        </a:p>
        <a:p>
          <a:pPr marL="0" lvl="0" indent="0" algn="l" defTabSz="2400300">
            <a:lnSpc>
              <a:spcPct val="15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5400" kern="1200" dirty="0"/>
            <a:t> </a:t>
          </a:r>
        </a:p>
        <a:p>
          <a:pPr marL="285750" lvl="1" indent="-285750" algn="l" defTabSz="22669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endParaRPr lang="en-US" sz="5100" kern="1200" dirty="0"/>
        </a:p>
      </dsp:txBody>
      <dsp:txXfrm>
        <a:off x="10264" y="0"/>
        <a:ext cx="10495071" cy="4738247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16/7/layout/BasicProcessNew">
  <dgm:title val="Basic Process New"/>
  <dgm:desc val=""/>
  <dgm:catLst>
    <dgm:cat type="process" pri="5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ch" ptType="node" refType="w"/>
      <dgm:constr type="h" for="ch" ptType="node" op="equ"/>
      <dgm:constr type="primFontSz" for="ch" ptType="node" op="equ" val="65"/>
      <dgm:constr type="w" for="ch" ptType="sibTrans" refType="w" refFor="ch" refPtType="node" fact="0.15"/>
      <dgm:constr type="h" for="ch" forName="sibTrans" op="equ"/>
    </dgm:constrLst>
    <dgm:ruleLst>
      <dgm:rule type="h" for="ch" forName="sibTrans" val="6.75" fact="NaN" max="NaN"/>
      <dgm:rule type="w" for="ch" forName="sibTrans" val="8.75" fact="NaN" max="NaN"/>
    </dgm:ruleLst>
    <dgm:forEach name="nodesForEach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>
            <dgm:adj idx="1" val="0.1"/>
          </dgm:adjLst>
        </dgm:shape>
        <dgm:presOf axis="desOrSelf" ptType="node"/>
        <dgm:constrLst>
          <dgm:constr type="h" refType="w" fact="0.6"/>
          <dgm:constr type="lMarg" val="12"/>
          <dgm:constr type="rMarg" val="12"/>
          <dgm:constr type="tMarg" val="12"/>
          <dgm:constr type="bMarg" val="12"/>
        </dgm:constrLst>
        <dgm:ruleLst>
          <dgm:rule type="primFontSz" val="11" fact="NaN" max="NaN"/>
          <dgm:rule type="primFontSz" val="18" fact="NaN" max="NaN"/>
          <dgm:rule type="h" val="NaN" fact="1.5" max="NaN"/>
          <dgm:rule type="primFontSz" val="11" fact="NaN" max="NaN"/>
          <dgm:rule type="h" val="INF" fact="NaN" max="NaN"/>
        </dgm:ruleLst>
      </dgm:layoutNode>
      <dgm:forEach name="sibTransForEach" axis="followSib" ptType="sibTrans" cnt="1">
        <dgm:layoutNode name="sibTransSpacerBeforeConnector" styleLbl="node1">
          <dgm:alg type="sp"/>
          <dgm:shape xmlns:r="http://schemas.openxmlformats.org/officeDocument/2006/relationships" r:blip="">
            <dgm:adjLst/>
          </dgm:shape>
          <dgm:constrLst>
            <dgm:constr type="w" val="4.5"/>
          </dgm:constrLst>
          <dgm:presOf/>
          <dgm:ruleLst>
            <dgm:rule type="w" val="4.5" fact="NaN" max="NaN"/>
          </dgm:ruleLst>
        </dgm:layoutNode>
        <dgm:layoutNode name="sibTrans" styleLbl="node1">
          <dgm:alg type="sp"/>
          <dgm:shape xmlns:r="http://schemas.openxmlformats.org/officeDocument/2006/relationships" type="rightArrow" r:blip="">
            <dgm:adjLst>
              <dgm:adj idx="1" val="0.5"/>
            </dgm:adjLst>
          </dgm:shape>
          <dgm:presOf axis="self"/>
          <dgm:constrLst>
            <dgm:constr type="h" val="6.75"/>
          </dgm:constrLst>
          <dgm:ruleLst>
            <dgm:rule type="h" val="6.75" fact="NaN" max="NaN"/>
            <dgm:rule type="w" val="8.75" fact="NaN" max="NaN"/>
          </dgm:ruleLst>
        </dgm:layoutNode>
        <dgm:layoutNode name="sibTransSpacerAfterConnector">
          <dgm:alg type="sp"/>
          <dgm:shape xmlns:r="http://schemas.openxmlformats.org/officeDocument/2006/relationships" r:blip="">
            <dgm:adjLst/>
          </dgm:shape>
          <dgm:constrLst>
            <dgm:constr type="w" val="4.5"/>
          </dgm:constrLst>
          <dgm:presOf/>
          <dgm:ruleLst/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16/7/layout/BasicProcessNew">
  <dgm:title val="Basic Process New"/>
  <dgm:desc val=""/>
  <dgm:catLst>
    <dgm:cat type="process" pri="5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ch" ptType="node" refType="w"/>
      <dgm:constr type="h" for="ch" ptType="node" op="equ"/>
      <dgm:constr type="primFontSz" for="ch" ptType="node" op="equ" val="65"/>
      <dgm:constr type="w" for="ch" ptType="sibTrans" refType="w" refFor="ch" refPtType="node" fact="0.15"/>
      <dgm:constr type="h" for="ch" forName="sibTrans" op="equ"/>
    </dgm:constrLst>
    <dgm:ruleLst>
      <dgm:rule type="h" for="ch" forName="sibTrans" val="6.75" fact="NaN" max="NaN"/>
      <dgm:rule type="w" for="ch" forName="sibTrans" val="8.75" fact="NaN" max="NaN"/>
    </dgm:ruleLst>
    <dgm:forEach name="nodesForEach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>
            <dgm:adj idx="1" val="0.1"/>
          </dgm:adjLst>
        </dgm:shape>
        <dgm:presOf axis="desOrSelf" ptType="node"/>
        <dgm:constrLst>
          <dgm:constr type="h" refType="w" fact="0.6"/>
          <dgm:constr type="lMarg" val="12"/>
          <dgm:constr type="rMarg" val="12"/>
          <dgm:constr type="tMarg" val="12"/>
          <dgm:constr type="bMarg" val="12"/>
        </dgm:constrLst>
        <dgm:ruleLst>
          <dgm:rule type="primFontSz" val="11" fact="NaN" max="NaN"/>
          <dgm:rule type="primFontSz" val="18" fact="NaN" max="NaN"/>
          <dgm:rule type="h" val="NaN" fact="1.5" max="NaN"/>
          <dgm:rule type="primFontSz" val="11" fact="NaN" max="NaN"/>
          <dgm:rule type="h" val="INF" fact="NaN" max="NaN"/>
        </dgm:ruleLst>
      </dgm:layoutNode>
      <dgm:forEach name="sibTransForEach" axis="followSib" ptType="sibTrans" cnt="1">
        <dgm:layoutNode name="sibTransSpacerBeforeConnector" styleLbl="node1">
          <dgm:alg type="sp"/>
          <dgm:shape xmlns:r="http://schemas.openxmlformats.org/officeDocument/2006/relationships" r:blip="">
            <dgm:adjLst/>
          </dgm:shape>
          <dgm:constrLst>
            <dgm:constr type="w" val="4.5"/>
          </dgm:constrLst>
          <dgm:presOf/>
          <dgm:ruleLst>
            <dgm:rule type="w" val="4.5" fact="NaN" max="NaN"/>
          </dgm:ruleLst>
        </dgm:layoutNode>
        <dgm:layoutNode name="sibTrans" styleLbl="node1">
          <dgm:alg type="sp"/>
          <dgm:shape xmlns:r="http://schemas.openxmlformats.org/officeDocument/2006/relationships" type="rightArrow" r:blip="">
            <dgm:adjLst>
              <dgm:adj idx="1" val="0.5"/>
            </dgm:adjLst>
          </dgm:shape>
          <dgm:presOf axis="self"/>
          <dgm:constrLst>
            <dgm:constr type="h" val="6.75"/>
          </dgm:constrLst>
          <dgm:ruleLst>
            <dgm:rule type="h" val="6.75" fact="NaN" max="NaN"/>
            <dgm:rule type="w" val="8.75" fact="NaN" max="NaN"/>
          </dgm:ruleLst>
        </dgm:layoutNode>
        <dgm:layoutNode name="sibTransSpacerAfterConnector">
          <dgm:alg type="sp"/>
          <dgm:shape xmlns:r="http://schemas.openxmlformats.org/officeDocument/2006/relationships" r:blip="">
            <dgm:adjLst/>
          </dgm:shape>
          <dgm:constrLst>
            <dgm:constr type="w" val="4.5"/>
          </dgm:constrLst>
          <dgm:presOf/>
          <dgm:ruleLst/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16/7/layout/BasicProcessNew">
  <dgm:title val="Basic Process New"/>
  <dgm:desc val=""/>
  <dgm:catLst>
    <dgm:cat type="process" pri="5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ch" ptType="node" refType="w"/>
      <dgm:constr type="h" for="ch" ptType="node" op="equ"/>
      <dgm:constr type="primFontSz" for="ch" ptType="node" op="equ" val="65"/>
      <dgm:constr type="w" for="ch" ptType="sibTrans" refType="w" refFor="ch" refPtType="node" fact="0.15"/>
      <dgm:constr type="h" for="ch" forName="sibTrans" op="equ"/>
    </dgm:constrLst>
    <dgm:ruleLst>
      <dgm:rule type="h" for="ch" forName="sibTrans" val="6.75" fact="NaN" max="NaN"/>
      <dgm:rule type="w" for="ch" forName="sibTrans" val="8.75" fact="NaN" max="NaN"/>
    </dgm:ruleLst>
    <dgm:forEach name="nodesForEach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>
            <dgm:adj idx="1" val="0.1"/>
          </dgm:adjLst>
        </dgm:shape>
        <dgm:presOf axis="desOrSelf" ptType="node"/>
        <dgm:constrLst>
          <dgm:constr type="h" refType="w" fact="0.6"/>
          <dgm:constr type="lMarg" val="12"/>
          <dgm:constr type="rMarg" val="12"/>
          <dgm:constr type="tMarg" val="12"/>
          <dgm:constr type="bMarg" val="12"/>
        </dgm:constrLst>
        <dgm:ruleLst>
          <dgm:rule type="primFontSz" val="11" fact="NaN" max="NaN"/>
          <dgm:rule type="primFontSz" val="18" fact="NaN" max="NaN"/>
          <dgm:rule type="h" val="NaN" fact="1.5" max="NaN"/>
          <dgm:rule type="primFontSz" val="11" fact="NaN" max="NaN"/>
          <dgm:rule type="h" val="INF" fact="NaN" max="NaN"/>
        </dgm:ruleLst>
      </dgm:layoutNode>
      <dgm:forEach name="sibTransForEach" axis="followSib" ptType="sibTrans" cnt="1">
        <dgm:layoutNode name="sibTransSpacerBeforeConnector" styleLbl="node1">
          <dgm:alg type="sp"/>
          <dgm:shape xmlns:r="http://schemas.openxmlformats.org/officeDocument/2006/relationships" r:blip="">
            <dgm:adjLst/>
          </dgm:shape>
          <dgm:constrLst>
            <dgm:constr type="w" val="4.5"/>
          </dgm:constrLst>
          <dgm:presOf/>
          <dgm:ruleLst>
            <dgm:rule type="w" val="4.5" fact="NaN" max="NaN"/>
          </dgm:ruleLst>
        </dgm:layoutNode>
        <dgm:layoutNode name="sibTrans" styleLbl="node1">
          <dgm:alg type="sp"/>
          <dgm:shape xmlns:r="http://schemas.openxmlformats.org/officeDocument/2006/relationships" type="rightArrow" r:blip="">
            <dgm:adjLst>
              <dgm:adj idx="1" val="0.5"/>
            </dgm:adjLst>
          </dgm:shape>
          <dgm:presOf axis="self"/>
          <dgm:constrLst>
            <dgm:constr type="h" val="6.75"/>
          </dgm:constrLst>
          <dgm:ruleLst>
            <dgm:rule type="h" val="6.75" fact="NaN" max="NaN"/>
            <dgm:rule type="w" val="8.75" fact="NaN" max="NaN"/>
          </dgm:ruleLst>
        </dgm:layoutNode>
        <dgm:layoutNode name="sibTransSpacerAfterConnector">
          <dgm:alg type="sp"/>
          <dgm:shape xmlns:r="http://schemas.openxmlformats.org/officeDocument/2006/relationships" r:blip="">
            <dgm:adjLst/>
          </dgm:shape>
          <dgm:constrLst>
            <dgm:constr type="w" val="4.5"/>
          </dgm:constrLst>
          <dgm:presOf/>
          <dgm:ruleLst/>
        </dgm:layoutNode>
      </dgm:forEach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16/7/layout/BasicProcessNew">
  <dgm:title val="Basic Process New"/>
  <dgm:desc val=""/>
  <dgm:catLst>
    <dgm:cat type="process" pri="5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ch" ptType="node" refType="w"/>
      <dgm:constr type="h" for="ch" ptType="node" op="equ"/>
      <dgm:constr type="primFontSz" for="ch" ptType="node" op="equ" val="65"/>
      <dgm:constr type="w" for="ch" ptType="sibTrans" refType="w" refFor="ch" refPtType="node" fact="0.15"/>
      <dgm:constr type="h" for="ch" forName="sibTrans" op="equ"/>
    </dgm:constrLst>
    <dgm:ruleLst>
      <dgm:rule type="h" for="ch" forName="sibTrans" val="6.75" fact="NaN" max="NaN"/>
      <dgm:rule type="w" for="ch" forName="sibTrans" val="8.75" fact="NaN" max="NaN"/>
    </dgm:ruleLst>
    <dgm:forEach name="nodesForEach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>
            <dgm:adj idx="1" val="0.1"/>
          </dgm:adjLst>
        </dgm:shape>
        <dgm:presOf axis="desOrSelf" ptType="node"/>
        <dgm:constrLst>
          <dgm:constr type="h" refType="w" fact="0.6"/>
          <dgm:constr type="lMarg" val="12"/>
          <dgm:constr type="rMarg" val="12"/>
          <dgm:constr type="tMarg" val="12"/>
          <dgm:constr type="bMarg" val="12"/>
        </dgm:constrLst>
        <dgm:ruleLst>
          <dgm:rule type="primFontSz" val="11" fact="NaN" max="NaN"/>
          <dgm:rule type="primFontSz" val="18" fact="NaN" max="NaN"/>
          <dgm:rule type="h" val="NaN" fact="1.5" max="NaN"/>
          <dgm:rule type="primFontSz" val="11" fact="NaN" max="NaN"/>
          <dgm:rule type="h" val="INF" fact="NaN" max="NaN"/>
        </dgm:ruleLst>
      </dgm:layoutNode>
      <dgm:forEach name="sibTransForEach" axis="followSib" ptType="sibTrans" cnt="1">
        <dgm:layoutNode name="sibTransSpacerBeforeConnector" styleLbl="node1">
          <dgm:alg type="sp"/>
          <dgm:shape xmlns:r="http://schemas.openxmlformats.org/officeDocument/2006/relationships" r:blip="">
            <dgm:adjLst/>
          </dgm:shape>
          <dgm:constrLst>
            <dgm:constr type="w" val="4.5"/>
          </dgm:constrLst>
          <dgm:presOf/>
          <dgm:ruleLst>
            <dgm:rule type="w" val="4.5" fact="NaN" max="NaN"/>
          </dgm:ruleLst>
        </dgm:layoutNode>
        <dgm:layoutNode name="sibTrans" styleLbl="node1">
          <dgm:alg type="sp"/>
          <dgm:shape xmlns:r="http://schemas.openxmlformats.org/officeDocument/2006/relationships" type="rightArrow" r:blip="">
            <dgm:adjLst>
              <dgm:adj idx="1" val="0.5"/>
            </dgm:adjLst>
          </dgm:shape>
          <dgm:presOf axis="self"/>
          <dgm:constrLst>
            <dgm:constr type="h" val="6.75"/>
          </dgm:constrLst>
          <dgm:ruleLst>
            <dgm:rule type="h" val="6.75" fact="NaN" max="NaN"/>
            <dgm:rule type="w" val="8.75" fact="NaN" max="NaN"/>
          </dgm:ruleLst>
        </dgm:layoutNode>
        <dgm:layoutNode name="sibTransSpacerAfterConnector">
          <dgm:alg type="sp"/>
          <dgm:shape xmlns:r="http://schemas.openxmlformats.org/officeDocument/2006/relationships" r:blip="">
            <dgm:adjLst/>
          </dgm:shape>
          <dgm:constrLst>
            <dgm:constr type="w" val="4.5"/>
          </dgm:constrLst>
          <dgm:presOf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2C108EB2-B203-42EA-A29D-2642F57FEF42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1" y="0"/>
            <a:ext cx="3077740" cy="513349"/>
          </a:xfrm>
          <a:prstGeom prst="rect">
            <a:avLst/>
          </a:prstGeom>
        </p:spPr>
        <p:txBody>
          <a:bodyPr vert="horz" lIns="99043" tIns="49522" rIns="99043" bIns="49522" rtlCol="0"/>
          <a:lstStyle>
            <a:lvl1pPr algn="l">
              <a:defRPr sz="1300"/>
            </a:lvl1pPr>
          </a:lstStyle>
          <a:p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1120EA84-BD95-41CA-9E9D-D5E228FA70AB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4023092" y="0"/>
            <a:ext cx="3077740" cy="513349"/>
          </a:xfrm>
          <a:prstGeom prst="rect">
            <a:avLst/>
          </a:prstGeom>
        </p:spPr>
        <p:txBody>
          <a:bodyPr vert="horz" lIns="99043" tIns="49522" rIns="99043" bIns="49522" rtlCol="0"/>
          <a:lstStyle>
            <a:lvl1pPr algn="r">
              <a:defRPr sz="1300"/>
            </a:lvl1pPr>
          </a:lstStyle>
          <a:p>
            <a:fld id="{C3CD5653-AF4E-472E-832E-6D2FA3D5B67F}" type="datetimeFigureOut">
              <a:rPr lang="en-GB" smtClean="0"/>
              <a:t>04/08/2017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ADC70596-BD06-4CB6-A03D-2BE6619B3A00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1" y="9718092"/>
            <a:ext cx="3077740" cy="513348"/>
          </a:xfrm>
          <a:prstGeom prst="rect">
            <a:avLst/>
          </a:prstGeom>
        </p:spPr>
        <p:txBody>
          <a:bodyPr vert="horz" lIns="99043" tIns="49522" rIns="99043" bIns="49522" rtlCol="0" anchor="b"/>
          <a:lstStyle>
            <a:lvl1pPr algn="l">
              <a:defRPr sz="1300"/>
            </a:lvl1pPr>
          </a:lstStyle>
          <a:p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98AE9D50-18AA-429A-9A22-BCE563DD2086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4023092" y="9718092"/>
            <a:ext cx="3077740" cy="513348"/>
          </a:xfrm>
          <a:prstGeom prst="rect">
            <a:avLst/>
          </a:prstGeom>
        </p:spPr>
        <p:txBody>
          <a:bodyPr vert="horz" lIns="99043" tIns="49522" rIns="99043" bIns="49522" rtlCol="0" anchor="b"/>
          <a:lstStyle>
            <a:lvl1pPr algn="r">
              <a:defRPr sz="1300"/>
            </a:lvl1pPr>
          </a:lstStyle>
          <a:p>
            <a:fld id="{8DED196C-7E70-49C3-BAC4-DDBAF9D7868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93346259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1" y="0"/>
            <a:ext cx="3077740" cy="513349"/>
          </a:xfrm>
          <a:prstGeom prst="rect">
            <a:avLst/>
          </a:prstGeom>
        </p:spPr>
        <p:txBody>
          <a:bodyPr vert="horz" lIns="99043" tIns="49522" rIns="99043" bIns="49522" rtlCol="0"/>
          <a:lstStyle>
            <a:lvl1pPr algn="l">
              <a:defRPr sz="1300"/>
            </a:lvl1pPr>
          </a:lstStyle>
          <a:p>
            <a:endParaRPr lang="en-GB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4023092" y="0"/>
            <a:ext cx="3077740" cy="513349"/>
          </a:xfrm>
          <a:prstGeom prst="rect">
            <a:avLst/>
          </a:prstGeom>
        </p:spPr>
        <p:txBody>
          <a:bodyPr vert="horz" lIns="99043" tIns="49522" rIns="99043" bIns="49522" rtlCol="0"/>
          <a:lstStyle>
            <a:lvl1pPr algn="r">
              <a:defRPr sz="1300"/>
            </a:lvl1pPr>
          </a:lstStyle>
          <a:p>
            <a:fld id="{C7CB73DC-EB27-40D4-BAAE-BEB1E2B2660C}" type="datetimeFigureOut">
              <a:rPr lang="en-GB" smtClean="0"/>
              <a:t>04/08/2017</a:t>
            </a:fld>
            <a:endParaRPr lang="en-GB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482600" y="1279525"/>
            <a:ext cx="6137275" cy="3452813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9043" tIns="49522" rIns="99043" bIns="49522" rtlCol="0" anchor="ctr"/>
          <a:lstStyle/>
          <a:p>
            <a:endParaRPr lang="en-GB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10249" y="4923880"/>
            <a:ext cx="5681980" cy="4028628"/>
          </a:xfrm>
          <a:prstGeom prst="rect">
            <a:avLst/>
          </a:prstGeom>
        </p:spPr>
        <p:txBody>
          <a:bodyPr vert="horz" lIns="99043" tIns="49522" rIns="99043" bIns="49522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1" y="9718092"/>
            <a:ext cx="3077740" cy="513348"/>
          </a:xfrm>
          <a:prstGeom prst="rect">
            <a:avLst/>
          </a:prstGeom>
        </p:spPr>
        <p:txBody>
          <a:bodyPr vert="horz" lIns="99043" tIns="49522" rIns="99043" bIns="49522" rtlCol="0" anchor="b"/>
          <a:lstStyle>
            <a:lvl1pPr algn="l">
              <a:defRPr sz="1300"/>
            </a:lvl1pPr>
          </a:lstStyle>
          <a:p>
            <a:endParaRPr lang="en-GB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4023092" y="9718092"/>
            <a:ext cx="3077740" cy="513348"/>
          </a:xfrm>
          <a:prstGeom prst="rect">
            <a:avLst/>
          </a:prstGeom>
        </p:spPr>
        <p:txBody>
          <a:bodyPr vert="horz" lIns="99043" tIns="49522" rIns="99043" bIns="49522" rtlCol="0" anchor="b"/>
          <a:lstStyle>
            <a:lvl1pPr algn="r">
              <a:defRPr sz="1300"/>
            </a:lvl1pPr>
          </a:lstStyle>
          <a:p>
            <a:fld id="{02344C7E-425C-485D-B4F0-78E6F39701B4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681359545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3" Type="http://schemas.openxmlformats.org/officeDocument/2006/relationships/hyperlink" Target="https://en.wikipedia.org/wiki/Osei_Tutu_Agyeman_Prempeh_II" TargetMode="External"/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sz="1300" dirty="0"/>
              <a:t>I have a confession to make,</a:t>
            </a:r>
          </a:p>
          <a:p>
            <a:r>
              <a:rPr lang="en-GB" sz="1300" dirty="0"/>
              <a:t> I’m a Creative Writing Student and to be honest, </a:t>
            </a:r>
          </a:p>
          <a:p>
            <a:r>
              <a:rPr lang="en-GB" sz="1300" dirty="0"/>
              <a:t>although this sounds contradictory, </a:t>
            </a:r>
          </a:p>
          <a:p>
            <a:r>
              <a:rPr lang="en-GB" sz="1300" dirty="0"/>
              <a:t>novelist aren’t used to telling the truth.</a:t>
            </a:r>
          </a:p>
          <a:p>
            <a:r>
              <a:rPr lang="en-GB" sz="1300" dirty="0"/>
              <a:t> Unfortunately, in order to make our stories sound convincing, </a:t>
            </a:r>
          </a:p>
          <a:p>
            <a:r>
              <a:rPr lang="en-GB" sz="1300" dirty="0"/>
              <a:t>even the laziest novelist has to undertake research. </a:t>
            </a: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2344C7E-425C-485D-B4F0-78E6F39701B4}" type="slidenum">
              <a:rPr lang="en-GB" smtClean="0"/>
              <a:t>1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75815756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The temptation to set novels in the past is strong,</a:t>
            </a:r>
          </a:p>
          <a:p>
            <a:r>
              <a:rPr lang="en-GB" dirty="0"/>
              <a:t>Plotting is much easier</a:t>
            </a:r>
          </a:p>
          <a:p>
            <a:r>
              <a:rPr lang="en-GB" dirty="0"/>
              <a:t>And you don’t have to worry about being out of date _ you already are</a:t>
            </a:r>
          </a:p>
          <a:p>
            <a:r>
              <a:rPr lang="en-GB" dirty="0"/>
              <a:t>Just imagine the hound of the Baskervilles if</a:t>
            </a:r>
          </a:p>
          <a:p>
            <a:pPr defTabSz="990427"/>
            <a:r>
              <a:rPr lang="en-GB" sz="1300" dirty="0"/>
              <a:t>– Just imagine the Hound of the Baskervilles if Watson ran a quick online search on Stapleton and found his relationship status on Facebook was ‘it’s complicated’, (‘married to the woman I call my sister’ isn’t an option - I checked.) </a:t>
            </a:r>
          </a:p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2344C7E-425C-485D-B4F0-78E6F39701B4}" type="slidenum">
              <a:rPr lang="en-GB" smtClean="0"/>
              <a:t>2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0901358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2</a:t>
            </a:r>
            <a:r>
              <a:rPr lang="en-GB" baseline="30000" dirty="0"/>
              <a:t>nd</a:t>
            </a:r>
            <a:r>
              <a:rPr lang="en-GB" dirty="0"/>
              <a:t> reason  write what you know</a:t>
            </a:r>
          </a:p>
          <a:p>
            <a:r>
              <a:rPr lang="en-GB" dirty="0"/>
              <a:t>And I grew up in West Africa</a:t>
            </a:r>
          </a:p>
          <a:p>
            <a:r>
              <a:rPr lang="en-GB" dirty="0"/>
              <a:t>My family attended the independence celebrations</a:t>
            </a:r>
          </a:p>
          <a:p>
            <a:r>
              <a:rPr lang="en-GB" dirty="0"/>
              <a:t>Invitation of</a:t>
            </a:r>
            <a:r>
              <a:rPr lang="en-GB" sz="1700" dirty="0"/>
              <a:t> </a:t>
            </a:r>
            <a:r>
              <a:rPr lang="fi-FI" sz="1700" dirty="0">
                <a:hlinkClick r:id="rId3" tooltip="Osei Tutu Agyeman Prempeh II"/>
              </a:rPr>
              <a:t>Osei Tutu Agyeman Prempeh II</a:t>
            </a:r>
            <a:endParaRPr lang="fi-FI" sz="1700" dirty="0"/>
          </a:p>
          <a:p>
            <a:r>
              <a:rPr lang="en-GB" sz="1300" dirty="0"/>
              <a:t>So, I started to talk to relations, friends and friends of relations that were living in Accra in 1957, </a:t>
            </a:r>
          </a:p>
          <a:p>
            <a:r>
              <a:rPr lang="en-GB" sz="1300" dirty="0"/>
              <a:t>and I got distracted.</a:t>
            </a:r>
          </a:p>
          <a:p>
            <a:r>
              <a:rPr lang="en-GB" sz="1300" dirty="0"/>
              <a:t>I realised that many of them were deeply affected by the move back to Europe. </a:t>
            </a:r>
          </a:p>
          <a:p>
            <a:r>
              <a:rPr lang="en-GB" sz="1300" dirty="0"/>
              <a:t>There was a strong sense of fear.</a:t>
            </a:r>
          </a:p>
          <a:p>
            <a:r>
              <a:rPr lang="en-GB" sz="1300" dirty="0"/>
              <a:t>Fear of the unknown if they stayed in Ghana and </a:t>
            </a:r>
          </a:p>
          <a:p>
            <a:r>
              <a:rPr lang="en-GB" sz="1300" dirty="0"/>
              <a:t>fear of not fitting if they returned to Europe. </a:t>
            </a:r>
            <a:endParaRPr lang="en-GB" sz="17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2344C7E-425C-485D-B4F0-78E6F39701B4}" type="slidenum">
              <a:rPr lang="en-GB" smtClean="0"/>
              <a:t>3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11188933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Chosen because they were available</a:t>
            </a:r>
          </a:p>
          <a:p>
            <a:r>
              <a:rPr lang="en-GB" dirty="0"/>
              <a:t>Not as representative</a:t>
            </a:r>
          </a:p>
          <a:p>
            <a:r>
              <a:rPr lang="en-GB" dirty="0"/>
              <a:t>Surprisingly  some apparent patterns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2344C7E-425C-485D-B4F0-78E6F39701B4}" type="slidenum">
              <a:rPr lang="en-GB" smtClean="0"/>
              <a:t>4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008385635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All of the men that I interviewed  said that they had not expected to return to Europe, </a:t>
            </a:r>
          </a:p>
          <a:p>
            <a:r>
              <a:rPr lang="en-GB" dirty="0"/>
              <a:t>at least not until they retired</a:t>
            </a:r>
          </a:p>
          <a:p>
            <a:r>
              <a:rPr lang="en-GB" dirty="0"/>
              <a:t>Some of the women, like Emilie living in Ghana as a temporary event</a:t>
            </a:r>
          </a:p>
          <a:p>
            <a:r>
              <a:rPr lang="en-GB" dirty="0"/>
              <a:t>Others, such as Amy and Isla,  made their life in West Africa and felt that was their home.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2344C7E-425C-485D-B4F0-78E6F39701B4}" type="slidenum">
              <a:rPr lang="en-GB" smtClean="0"/>
              <a:t>5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544122186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By interview with George and reported by Charlie’s wife, Jess</a:t>
            </a:r>
          </a:p>
          <a:p>
            <a:r>
              <a:rPr lang="en-GB" dirty="0"/>
              <a:t>Neither wanted to have Ghanaian supervisors when they left the services</a:t>
            </a:r>
          </a:p>
          <a:p>
            <a:r>
              <a:rPr lang="en-GB" dirty="0"/>
              <a:t>George joined South African army and remained in service for 20 yrs, </a:t>
            </a:r>
          </a:p>
          <a:p>
            <a:r>
              <a:rPr lang="en-GB" dirty="0"/>
              <a:t>Stayed in south Africa, civilian, until he returned to UK to marry</a:t>
            </a:r>
          </a:p>
          <a:p>
            <a:r>
              <a:rPr lang="en-GB" dirty="0"/>
              <a:t>Jess said Charlie had had enough of army and moved to South Africa to work as ship-wright</a:t>
            </a:r>
          </a:p>
          <a:p>
            <a:r>
              <a:rPr lang="en-GB" dirty="0"/>
              <a:t>Stayed until majority rule. </a:t>
            </a:r>
          </a:p>
          <a:p>
            <a:r>
              <a:rPr lang="en-GB" dirty="0"/>
              <a:t>Mixed messages about reasons for leaving.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2344C7E-425C-485D-B4F0-78E6F39701B4}" type="slidenum">
              <a:rPr lang="en-GB" smtClean="0"/>
              <a:t>6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98150015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Sounds wrong by today’s standards but for women in the 50’s following your husband was the norm</a:t>
            </a:r>
          </a:p>
          <a:p>
            <a:r>
              <a:rPr lang="en-GB" dirty="0"/>
              <a:t>Isla was brought home by the Methodist mission, but  Jack found another mission who were still sending people out to northern Ghana and they returned living north of the Volta.</a:t>
            </a:r>
          </a:p>
          <a:p>
            <a:r>
              <a:rPr lang="en-GB" dirty="0"/>
              <a:t>She returned in 1985 when Jack retired.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2344C7E-425C-485D-B4F0-78E6F39701B4}" type="slidenum">
              <a:rPr lang="en-GB" smtClean="0"/>
              <a:t>7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735958890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defTabSz="990427">
              <a:defRPr/>
            </a:pPr>
            <a:r>
              <a:rPr lang="en-GB" dirty="0"/>
              <a:t>only the  3 Dutch participants remained in Europe until they retired</a:t>
            </a:r>
          </a:p>
          <a:p>
            <a:pPr defTabSz="990427">
              <a:defRPr/>
            </a:pPr>
            <a:r>
              <a:rPr lang="en-GB" dirty="0"/>
              <a:t>Even Emile said she felt at home, she just didn’t want it to be a permeant home</a:t>
            </a:r>
          </a:p>
          <a:p>
            <a:pPr defTabSz="990427">
              <a:defRPr/>
            </a:pPr>
            <a:r>
              <a:rPr lang="en-GB" dirty="0"/>
              <a:t>These expatriates are all in their 80s and 90s. 2 have died since I started the interviews, 2 have terminal cancer</a:t>
            </a:r>
          </a:p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2344C7E-425C-485D-B4F0-78E6F39701B4}" type="slidenum">
              <a:rPr lang="en-GB" smtClean="0"/>
              <a:t>8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572759846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defTabSz="990427">
              <a:defRPr/>
            </a:pPr>
            <a:r>
              <a:rPr lang="en-GB" dirty="0"/>
              <a:t>Quote from my mother when she was sorting out photographs.</a:t>
            </a:r>
          </a:p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2344C7E-425C-485D-B4F0-78E6F39701B4}" type="slidenum">
              <a:rPr lang="en-GB" smtClean="0"/>
              <a:t>9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679935942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defTabSz="990427">
              <a:defRPr/>
            </a:pPr>
            <a:r>
              <a:rPr lang="en-GB" dirty="0"/>
              <a:t>Please buy </a:t>
            </a:r>
            <a:r>
              <a:rPr lang="en-GB"/>
              <a:t>my books.</a:t>
            </a:r>
            <a:endParaRPr lang="en-GB" dirty="0"/>
          </a:p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2344C7E-425C-485D-B4F0-78E6F39701B4}" type="slidenum">
              <a:rPr lang="en-GB" smtClean="0"/>
              <a:t>10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86816452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B44E7AA-DB60-4BA6-8308-8B9D0FA1765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0CB9D076-CBAC-4136-9016-1AD154E2A85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FE051F6-1D80-4DBF-BAAA-6BB4CEE48D5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FAB5B3-ECBD-4A9F-A31B-CD6479D6F11F}" type="datetimeFigureOut">
              <a:rPr lang="en-GB" smtClean="0"/>
              <a:t>04/08/2017</a:t>
            </a:fld>
            <a:endParaRPr lang="en-GB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3487CE3-8B4C-4668-A65F-81A2393F154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0A79AB0-1850-4AED-A417-BC10388AEF0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D421FB-F60B-46B0-AADC-92EA20C70035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45874291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1AA0A50-A894-4BD0-9978-556FEF8664D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D9026B7-724E-4035-83C7-96F1A4B643B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D06F5B3-DB24-4ABF-AA40-389B87F5398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FAB5B3-ECBD-4A9F-A31B-CD6479D6F11F}" type="datetimeFigureOut">
              <a:rPr lang="en-GB" smtClean="0"/>
              <a:t>04/08/2017</a:t>
            </a:fld>
            <a:endParaRPr lang="en-GB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6A331E2-51E8-4BFF-9C84-8494B837060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3FB5238-E9CE-4D06-B889-F534E41BC60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D421FB-F60B-46B0-AADC-92EA20C70035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51078363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0EE5D6A-E463-4772-9FFF-FD5670345C9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584554D-12A1-4B4A-A248-7DED4EC976A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A6571DE-5E6C-4766-BB23-E9C7BD09CE4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FAB5B3-ECBD-4A9F-A31B-CD6479D6F11F}" type="datetimeFigureOut">
              <a:rPr lang="en-GB" smtClean="0"/>
              <a:t>04/08/2017</a:t>
            </a:fld>
            <a:endParaRPr lang="en-GB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58BA6DA-0119-4370-A6AA-AB7125EE84E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C54A197-19A3-4E8B-8DE6-7F3C2F56239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D421FB-F60B-46B0-AADC-92EA20C70035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3499898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E204BB3-9C52-479A-9C5D-95F67DF1D3D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4B45771-F388-4A6B-BEE8-B87F4E45E3DF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B357D40-99F0-42B7-8A92-A6010934649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F8A82E6-5D5D-417B-915D-856990FF288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FAB5B3-ECBD-4A9F-A31B-CD6479D6F11F}" type="datetimeFigureOut">
              <a:rPr lang="en-GB" smtClean="0"/>
              <a:t>04/08/2017</a:t>
            </a:fld>
            <a:endParaRPr lang="en-GB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53DEC0A-2F65-4C29-8703-56639EE6CAC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A1DE3C0-0C40-42AA-869B-458F966D885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D421FB-F60B-46B0-AADC-92EA20C70035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30056727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123041A-7402-4351-836D-787AC6180EA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C46A1AD-2E73-42CB-964D-ADBD2DD26BE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6F7D215-9FEB-42BE-908D-77344548168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5B8D2153-F0B4-4935-B34E-16C6107D7670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98DD7B3F-73C2-40A7-8662-C5D51DCB7A29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E26965CD-3E81-4BF8-9103-A25E1D4F44B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FAB5B3-ECBD-4A9F-A31B-CD6479D6F11F}" type="datetimeFigureOut">
              <a:rPr lang="en-GB" smtClean="0"/>
              <a:t>04/08/2017</a:t>
            </a:fld>
            <a:endParaRPr lang="en-GB" dirty="0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7901F721-E3C5-4BA6-826D-DCDE188F88B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07573DD0-C678-4C18-ACC3-B5EEEE9730A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D421FB-F60B-46B0-AADC-92EA20C70035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59032888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2B0A9D-8621-447E-9A96-C738870BE44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46EAF5AA-FB10-4D53-B7CC-F1C92200B80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FAB5B3-ECBD-4A9F-A31B-CD6479D6F11F}" type="datetimeFigureOut">
              <a:rPr lang="en-GB" smtClean="0"/>
              <a:t>04/08/2017</a:t>
            </a:fld>
            <a:endParaRPr lang="en-GB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03342E5E-3B29-4DE9-86C1-0E1BDE5A586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F803E60F-5F74-4857-AA2A-2ACB779C3A1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D421FB-F60B-46B0-AADC-92EA20C70035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83625820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58E7F6B1-6CE0-4B77-B954-2A9CD66289A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FAB5B3-ECBD-4A9F-A31B-CD6479D6F11F}" type="datetimeFigureOut">
              <a:rPr lang="en-GB" smtClean="0"/>
              <a:t>04/08/2017</a:t>
            </a:fld>
            <a:endParaRPr lang="en-GB" dirty="0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CEBFE32F-8675-41FD-A038-A1120BCCBD7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0440053-7387-4E1C-8BAA-93883F5ADE1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D421FB-F60B-46B0-AADC-92EA20C70035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96452061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BED0D7C-72DC-4639-9D42-917010F5781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C246829-F468-45F9-A2DA-56A22DECFFA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28D9A7B-9F67-44C5-87A5-2BF44F3632E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0005E19-1584-47C5-A6CC-DA4C296D016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FAB5B3-ECBD-4A9F-A31B-CD6479D6F11F}" type="datetimeFigureOut">
              <a:rPr lang="en-GB" smtClean="0"/>
              <a:t>04/08/2017</a:t>
            </a:fld>
            <a:endParaRPr lang="en-GB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C5A5C99-3343-40C2-8AA6-C5A62A6132C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D19599E-AA7A-4490-B8B6-B8C4A91CB62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D421FB-F60B-46B0-AADC-92EA20C70035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4028442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7E107CC-DB80-4D68-95CA-41C1040B574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FAC0FBCE-2A77-4963-B195-C3E0E6DF2669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DCE92DB-C557-474F-B8CF-90C948138D9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92175DE-639A-4A87-8509-E3328F644CF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FAB5B3-ECBD-4A9F-A31B-CD6479D6F11F}" type="datetimeFigureOut">
              <a:rPr lang="en-GB" smtClean="0"/>
              <a:t>04/08/2017</a:t>
            </a:fld>
            <a:endParaRPr lang="en-GB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DA73B36-E193-4C82-A609-B8C4A2D591B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D9F2A80-4D9C-48BB-BF38-D6E294F9BB4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D421FB-F60B-46B0-AADC-92EA20C70035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97318120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DDBE6C7-7EED-4CBE-A2E8-3FFACE1A777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37FA30AC-FEB6-44D8-A6F3-F95DAE9B862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7FEE0E6-A302-405E-BC9B-BFAF0880EB4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FAB5B3-ECBD-4A9F-A31B-CD6479D6F11F}" type="datetimeFigureOut">
              <a:rPr lang="en-GB" smtClean="0"/>
              <a:t>04/08/2017</a:t>
            </a:fld>
            <a:endParaRPr lang="en-GB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281E75C-FF0E-45BC-ACF5-698DF881B2E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0495CB7-2208-45C6-9D4D-6059A1EC36E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D421FB-F60B-46B0-AADC-92EA20C70035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64026607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B69626E2-6591-4F00-8BE7-8CDFF58B6D66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2C6618E2-AB5A-454E-B7A3-5737B00B18F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877970D-5BB2-440C-A8FD-73CC42417D1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FAB5B3-ECBD-4A9F-A31B-CD6479D6F11F}" type="datetimeFigureOut">
              <a:rPr lang="en-GB" smtClean="0"/>
              <a:t>04/08/2017</a:t>
            </a:fld>
            <a:endParaRPr lang="en-GB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5BC717A-194C-46C9-9279-3D38CB454D5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CF98E18-D8B8-4EBF-95E0-F6BC3F121F4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D421FB-F60B-46B0-AADC-92EA20C70035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19596342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10884AAA-9D42-46CD-9876-AC13CA85EDC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4FB9583-6399-433E-9DF5-5EA6A805B4A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09516E5-C95A-4243-9974-010CAC12E435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9FAB5B3-ECBD-4A9F-A31B-CD6479D6F11F}" type="datetimeFigureOut">
              <a:rPr lang="en-GB" smtClean="0"/>
              <a:t>04/08/2017</a:t>
            </a:fld>
            <a:endParaRPr lang="en-GB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1F3887A-A7B5-4F64-A6B8-634A3A8CE50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B00A766-43BE-497D-9357-6E91A2D0E0A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AD421FB-F60B-46B0-AADC-92EA20C70035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11759316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2.xml"/><Relationship Id="rId7" Type="http://schemas.microsoft.com/office/2007/relationships/diagramDrawing" Target="../diagrams/drawing2.xml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2.xml"/><Relationship Id="rId5" Type="http://schemas.openxmlformats.org/officeDocument/2006/relationships/diagramQuickStyle" Target="../diagrams/quickStyle2.xml"/><Relationship Id="rId4" Type="http://schemas.openxmlformats.org/officeDocument/2006/relationships/diagramLayout" Target="../diagrams/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3.xml"/><Relationship Id="rId7" Type="http://schemas.microsoft.com/office/2007/relationships/diagramDrawing" Target="../diagrams/drawing3.xml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3.xml"/><Relationship Id="rId5" Type="http://schemas.openxmlformats.org/officeDocument/2006/relationships/diagramQuickStyle" Target="../diagrams/quickStyle3.xml"/><Relationship Id="rId4" Type="http://schemas.openxmlformats.org/officeDocument/2006/relationships/diagramLayout" Target="../diagrams/layout3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4.xml"/><Relationship Id="rId7" Type="http://schemas.microsoft.com/office/2007/relationships/diagramDrawing" Target="../diagrams/drawing4.xml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4.xml"/><Relationship Id="rId5" Type="http://schemas.openxmlformats.org/officeDocument/2006/relationships/diagramQuickStyle" Target="../diagrams/quickStyle4.xml"/><Relationship Id="rId4" Type="http://schemas.openxmlformats.org/officeDocument/2006/relationships/diagramLayout" Target="../diagrams/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https://pbs.twimg.com/media/DEiC255XgAAtlqA.jpg">
            <a:extLst>
              <a:ext uri="{FF2B5EF4-FFF2-40B4-BE49-F238E27FC236}">
                <a16:creationId xmlns:a16="http://schemas.microsoft.com/office/drawing/2014/main" id="{647F7B63-560B-4961-A0F1-25877A5686BD}"/>
              </a:ext>
            </a:extLst>
          </p:cNvPr>
          <p:cNvPicPr/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-1" b="1652"/>
          <a:stretch/>
        </p:blipFill>
        <p:spPr bwMode="auto">
          <a:xfrm>
            <a:off x="20" y="10"/>
            <a:ext cx="4637226" cy="6857990"/>
          </a:xfrm>
          <a:prstGeom prst="rect">
            <a:avLst/>
          </a:prstGeom>
          <a:noFill/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10" name="Rectangle 9"/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4639733" y="0"/>
            <a:ext cx="7552267" cy="6858000"/>
          </a:xfrm>
          <a:prstGeom prst="rect">
            <a:avLst/>
          </a:prstGeom>
          <a:solidFill>
            <a:schemeClr val="tx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375B92E7-FF7C-4EA2-87B9-E366F262495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277328" y="640082"/>
            <a:ext cx="6274591" cy="2619953"/>
          </a:xfrm>
        </p:spPr>
        <p:txBody>
          <a:bodyPr>
            <a:normAutofit/>
          </a:bodyPr>
          <a:lstStyle/>
          <a:p>
            <a:pPr algn="l">
              <a:lnSpc>
                <a:spcPct val="80000"/>
              </a:lnSpc>
            </a:pPr>
            <a:r>
              <a:rPr lang="en-GB" sz="6600" b="1" dirty="0">
                <a:solidFill>
                  <a:schemeClr val="bg1"/>
                </a:solidFill>
              </a:rPr>
              <a:t>Crying When the Flag Came Down</a:t>
            </a:r>
          </a:p>
          <a:p>
            <a:pPr algn="l">
              <a:lnSpc>
                <a:spcPct val="80000"/>
              </a:lnSpc>
            </a:pPr>
            <a:r>
              <a:rPr lang="en-GB" dirty="0">
                <a:solidFill>
                  <a:schemeClr val="bg1"/>
                </a:solidFill>
              </a:rPr>
              <a:t> 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43ED9136-9607-4F43-ACE9-5BFB08CF970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277327" y="4156276"/>
            <a:ext cx="6274592" cy="2019441"/>
          </a:xfrm>
        </p:spPr>
        <p:txBody>
          <a:bodyPr>
            <a:normAutofit/>
          </a:bodyPr>
          <a:lstStyle/>
          <a:p>
            <a:pPr algn="l"/>
            <a:r>
              <a:rPr lang="en-GB" sz="3200" dirty="0">
                <a:solidFill>
                  <a:schemeClr val="bg1"/>
                </a:solidFill>
              </a:rPr>
              <a:t>A Preliminary Investigation into the Feelings of Displacement felt by European Expatriates  Following Ghana’s Independence.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9A89C237-9436-4DAC-B793-C97C0B0128F1}"/>
              </a:ext>
            </a:extLst>
          </p:cNvPr>
          <p:cNvSpPr txBox="1"/>
          <p:nvPr/>
        </p:nvSpPr>
        <p:spPr>
          <a:xfrm>
            <a:off x="53734" y="6481634"/>
            <a:ext cx="452979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/>
              <a:t>©Seye Morakinyo: Chuck Gallery, Manchester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3ACD5F0C-E8B7-4732-9DB7-C0F7FC90A9D9}"/>
              </a:ext>
            </a:extLst>
          </p:cNvPr>
          <p:cNvSpPr txBox="1"/>
          <p:nvPr/>
        </p:nvSpPr>
        <p:spPr>
          <a:xfrm>
            <a:off x="7709095" y="6481634"/>
            <a:ext cx="434691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GB" dirty="0">
                <a:solidFill>
                  <a:schemeClr val="bg2"/>
                </a:solidFill>
              </a:rPr>
              <a:t>Bridget Blankley </a:t>
            </a:r>
          </a:p>
        </p:txBody>
      </p:sp>
    </p:spTree>
    <p:extLst>
      <p:ext uri="{BB962C8B-B14F-4D97-AF65-F5344CB8AC3E}">
        <p14:creationId xmlns:p14="http://schemas.microsoft.com/office/powerpoint/2010/main" val="331223311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Content Placeholder 4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4829"/>
          <a:stretch/>
        </p:blipFill>
        <p:spPr>
          <a:xfrm>
            <a:off x="20" y="10"/>
            <a:ext cx="4639713" cy="6857990"/>
          </a:xfrm>
          <a:prstGeom prst="rect">
            <a:avLst/>
          </a:prstGeom>
        </p:spPr>
      </p:pic>
      <p:sp>
        <p:nvSpPr>
          <p:cNvPr id="22" name="Rectangle 21"/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4639733" y="0"/>
            <a:ext cx="7552267" cy="6858000"/>
          </a:xfrm>
          <a:prstGeom prst="rect">
            <a:avLst/>
          </a:prstGeom>
          <a:solidFill>
            <a:schemeClr val="tx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065BA12B-9EA1-428C-B643-46CBAAD4774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562608" y="941899"/>
            <a:ext cx="5733447" cy="1828800"/>
          </a:xfrm>
        </p:spPr>
        <p:txBody>
          <a:bodyPr>
            <a:normAutofit/>
          </a:bodyPr>
          <a:lstStyle/>
          <a:p>
            <a:pPr>
              <a:lnSpc>
                <a:spcPct val="80000"/>
              </a:lnSpc>
            </a:pPr>
            <a:r>
              <a:rPr lang="en-GB" b="1" dirty="0">
                <a:solidFill>
                  <a:schemeClr val="bg1"/>
                </a:solidFill>
                <a:latin typeface="+mn-lt"/>
              </a:rPr>
              <a:t>Contemporary Settings</a:t>
            </a:r>
          </a:p>
        </p:txBody>
      </p:sp>
      <p:sp>
        <p:nvSpPr>
          <p:cNvPr id="12" name="Content Placeholder 9"/>
          <p:cNvSpPr>
            <a:spLocks noGrp="1"/>
          </p:cNvSpPr>
          <p:nvPr>
            <p:ph idx="1"/>
          </p:nvPr>
        </p:nvSpPr>
        <p:spPr>
          <a:xfrm>
            <a:off x="4915195" y="5107979"/>
            <a:ext cx="7028275" cy="1391295"/>
          </a:xfrm>
        </p:spPr>
        <p:txBody>
          <a:bodyPr>
            <a:normAutofit/>
          </a:bodyPr>
          <a:lstStyle/>
          <a:p>
            <a:pPr marL="0" indent="0">
              <a:buNone/>
            </a:pPr>
            <a:endParaRPr lang="en-US" sz="2400" dirty="0">
              <a:solidFill>
                <a:schemeClr val="bg1"/>
              </a:solidFill>
            </a:endParaRPr>
          </a:p>
          <a:p>
            <a:pPr marL="0" indent="0">
              <a:buNone/>
            </a:pPr>
            <a:r>
              <a:rPr lang="en-US" dirty="0">
                <a:solidFill>
                  <a:schemeClr val="bg1"/>
                </a:solidFill>
              </a:rPr>
              <a:t>“</a:t>
            </a:r>
            <a:r>
              <a:rPr lang="en-US" b="1" dirty="0">
                <a:solidFill>
                  <a:schemeClr val="bg1"/>
                </a:solidFill>
              </a:rPr>
              <a:t>Just checking his Facebook status Watson.”</a:t>
            </a:r>
          </a:p>
        </p:txBody>
      </p:sp>
    </p:spTree>
    <p:extLst>
      <p:ext uri="{BB962C8B-B14F-4D97-AF65-F5344CB8AC3E}">
        <p14:creationId xmlns:p14="http://schemas.microsoft.com/office/powerpoint/2010/main" val="4369931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angle 16"/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</p:sp>
      <p:pic>
        <p:nvPicPr>
          <p:cNvPr id="5" name="Content Placeholder 4" descr="A group of people sitting on a bench&#10;&#10;Description generated with very high confidence">
            <a:extLst>
              <a:ext uri="{FF2B5EF4-FFF2-40B4-BE49-F238E27FC236}">
                <a16:creationId xmlns:a16="http://schemas.microsoft.com/office/drawing/2014/main" id="{8C54B43C-C16B-45AA-BAF8-A98E06AE69DD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3469"/>
          <a:stretch/>
        </p:blipFill>
        <p:spPr>
          <a:xfrm>
            <a:off x="20" y="-182870"/>
            <a:ext cx="12191980" cy="6857990"/>
          </a:xfrm>
          <a:prstGeom prst="rect">
            <a:avLst/>
          </a:prstGeom>
        </p:spPr>
      </p:pic>
      <p:sp>
        <p:nvSpPr>
          <p:cNvPr id="19" name="Rectangle 18"/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5320142"/>
            <a:ext cx="12192000" cy="736551"/>
          </a:xfrm>
          <a:prstGeom prst="rect">
            <a:avLst/>
          </a:prstGeom>
          <a:solidFill>
            <a:schemeClr val="tx1">
              <a:alpha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cxnSp>
        <p:nvCxnSpPr>
          <p:cNvPr id="21" name="Straight Connector 20"/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0" y="5241983"/>
            <a:ext cx="12192000" cy="0"/>
          </a:xfrm>
          <a:prstGeom prst="line">
            <a:avLst/>
          </a:prstGeom>
          <a:ln w="41275">
            <a:solidFill>
              <a:schemeClr val="bg1">
                <a:alpha val="9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Straight Connector 22"/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0" y="6134852"/>
            <a:ext cx="12192000" cy="0"/>
          </a:xfrm>
          <a:prstGeom prst="line">
            <a:avLst/>
          </a:prstGeom>
          <a:ln w="41275">
            <a:solidFill>
              <a:schemeClr val="bg1">
                <a:alpha val="9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le 1">
            <a:extLst>
              <a:ext uri="{FF2B5EF4-FFF2-40B4-BE49-F238E27FC236}">
                <a16:creationId xmlns:a16="http://schemas.microsoft.com/office/drawing/2014/main" id="{5C1E5A71-F4A4-45EA-8E89-4C84AEBDBE2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3875" y="5317240"/>
            <a:ext cx="11210925" cy="74483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algn="ctr"/>
            <a:r>
              <a:rPr lang="en-US" sz="5400" b="1" dirty="0">
                <a:solidFill>
                  <a:schemeClr val="bg1"/>
                </a:solidFill>
                <a:latin typeface="+mn-lt"/>
              </a:rPr>
              <a:t>Write what you know?</a:t>
            </a:r>
          </a:p>
        </p:txBody>
      </p:sp>
    </p:spTree>
    <p:extLst>
      <p:ext uri="{BB962C8B-B14F-4D97-AF65-F5344CB8AC3E}">
        <p14:creationId xmlns:p14="http://schemas.microsoft.com/office/powerpoint/2010/main" val="252210522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0404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9"/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-3324"/>
            <a:ext cx="12192000" cy="6861324"/>
          </a:xfrm>
          <a:prstGeom prst="rect">
            <a:avLst/>
          </a:prstGeom>
          <a:solidFill>
            <a:srgbClr val="40404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7" name="Freeform 13"/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1786754" cy="6858000"/>
          </a:xfrm>
          <a:custGeom>
            <a:avLst/>
            <a:gdLst>
              <a:gd name="connsiteX0" fmla="*/ 0 w 11786754"/>
              <a:gd name="connsiteY0" fmla="*/ 0 h 6858000"/>
              <a:gd name="connsiteX1" fmla="*/ 8610600 w 11786754"/>
              <a:gd name="connsiteY1" fmla="*/ 0 h 6858000"/>
              <a:gd name="connsiteX2" fmla="*/ 11786754 w 11786754"/>
              <a:gd name="connsiteY2" fmla="*/ 6858000 h 6858000"/>
              <a:gd name="connsiteX3" fmla="*/ 0 w 11786754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1786754" h="6858000">
                <a:moveTo>
                  <a:pt x="0" y="0"/>
                </a:moveTo>
                <a:lnTo>
                  <a:pt x="8610600" y="0"/>
                </a:lnTo>
                <a:lnTo>
                  <a:pt x="11786754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bg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8" name="Freeform 11"/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3581400" cy="6858000"/>
          </a:xfrm>
          <a:custGeom>
            <a:avLst/>
            <a:gdLst>
              <a:gd name="connsiteX0" fmla="*/ 0 w 3581400"/>
              <a:gd name="connsiteY0" fmla="*/ 0 h 6858000"/>
              <a:gd name="connsiteX1" fmla="*/ 405246 w 3581400"/>
              <a:gd name="connsiteY1" fmla="*/ 0 h 6858000"/>
              <a:gd name="connsiteX2" fmla="*/ 3581400 w 3581400"/>
              <a:gd name="connsiteY2" fmla="*/ 6858000 h 6858000"/>
              <a:gd name="connsiteX3" fmla="*/ 0 w 3581400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581400" h="6858000">
                <a:moveTo>
                  <a:pt x="0" y="0"/>
                </a:moveTo>
                <a:lnTo>
                  <a:pt x="405246" y="0"/>
                </a:lnTo>
                <a:lnTo>
                  <a:pt x="3581400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bg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1A1D5284-4B47-4D33-A552-F7DAB987CEB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3002" y="365125"/>
            <a:ext cx="10520702" cy="1325563"/>
          </a:xfrm>
        </p:spPr>
        <p:txBody>
          <a:bodyPr>
            <a:normAutofit/>
          </a:bodyPr>
          <a:lstStyle/>
          <a:p>
            <a:pPr algn="ctr"/>
            <a:r>
              <a:rPr lang="en-GB" sz="8000" dirty="0">
                <a:latin typeface="+mn-lt"/>
              </a:rPr>
              <a:t>8 Participants</a:t>
            </a:r>
          </a:p>
        </p:txBody>
      </p:sp>
      <p:graphicFrame>
        <p:nvGraphicFramePr>
          <p:cNvPr id="9" name="Content Placeholder 2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202751065"/>
              </p:ext>
            </p:extLst>
          </p:nvPr>
        </p:nvGraphicFramePr>
        <p:xfrm>
          <a:off x="838200" y="2022475"/>
          <a:ext cx="10515600" cy="415448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1249359653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Content Placeholder 4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30065"/>
          <a:stretch/>
        </p:blipFill>
        <p:spPr>
          <a:xfrm rot="10800000">
            <a:off x="4943856" y="0"/>
            <a:ext cx="7552944" cy="6857990"/>
          </a:xfrm>
          <a:prstGeom prst="rect">
            <a:avLst/>
          </a:prstGeom>
          <a:effectLst/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71AE1CD6-16C2-4544-9614-85C22070B1D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8929" y="629266"/>
            <a:ext cx="3651467" cy="1676603"/>
          </a:xfrm>
        </p:spPr>
        <p:txBody>
          <a:bodyPr>
            <a:normAutofit/>
          </a:bodyPr>
          <a:lstStyle/>
          <a:p>
            <a:pPr>
              <a:lnSpc>
                <a:spcPct val="80000"/>
              </a:lnSpc>
            </a:pPr>
            <a:r>
              <a:rPr lang="en-GB" sz="4100" b="1" dirty="0">
                <a:latin typeface="+mn-lt"/>
              </a:rPr>
              <a:t>1)	Men coped less well than women.</a:t>
            </a:r>
          </a:p>
        </p:txBody>
      </p:sp>
      <p:sp>
        <p:nvSpPr>
          <p:cNvPr id="10" name="Content Placeholder 9"/>
          <p:cNvSpPr>
            <a:spLocks noGrp="1"/>
          </p:cNvSpPr>
          <p:nvPr>
            <p:ph idx="1"/>
          </p:nvPr>
        </p:nvSpPr>
        <p:spPr>
          <a:xfrm>
            <a:off x="152400" y="2438400"/>
            <a:ext cx="4629149" cy="3785419"/>
          </a:xfrm>
        </p:spPr>
        <p:txBody>
          <a:bodyPr>
            <a:normAutofit/>
          </a:bodyPr>
          <a:lstStyle/>
          <a:p>
            <a:r>
              <a:rPr lang="en-US" sz="1800" dirty="0"/>
              <a:t>“Charlie couldn’t cope, he had a complete breakdown when we came home. That’s why we move to South Africa.” Jess</a:t>
            </a:r>
          </a:p>
          <a:p>
            <a:endParaRPr lang="en-US" sz="1800" dirty="0"/>
          </a:p>
          <a:p>
            <a:r>
              <a:rPr lang="en-US" sz="1800" dirty="0"/>
              <a:t>“Of course I was happy to come home, I didn’t marry a doctor to live like that. Harry wanted to stay, but I said no.” Emilie</a:t>
            </a:r>
          </a:p>
          <a:p>
            <a:endParaRPr lang="en-US" sz="1800" dirty="0"/>
          </a:p>
          <a:p>
            <a:r>
              <a:rPr lang="en-US" sz="1800" dirty="0"/>
              <a:t>“We stayed while we could, until African Woods moved out. We tried living in the UK but your Dad couldn’t stand it.  He found a job in Nigeria and we stayed there.” Amy</a:t>
            </a:r>
          </a:p>
        </p:txBody>
      </p:sp>
    </p:spTree>
    <p:extLst>
      <p:ext uri="{BB962C8B-B14F-4D97-AF65-F5344CB8AC3E}">
        <p14:creationId xmlns:p14="http://schemas.microsoft.com/office/powerpoint/2010/main" val="261974742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</p:sp>
      <p:pic>
        <p:nvPicPr>
          <p:cNvPr id="5" name="Content Placeholder 4" descr="George (shown with his permission)">
            <a:extLst>
              <a:ext uri="{FF2B5EF4-FFF2-40B4-BE49-F238E27FC236}">
                <a16:creationId xmlns:a16="http://schemas.microsoft.com/office/drawing/2014/main" id="{F7444B10-8B6A-4A9C-A499-17596C4F7C1C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-1" b="2391"/>
          <a:stretch/>
        </p:blipFill>
        <p:spPr>
          <a:xfrm>
            <a:off x="20" y="10"/>
            <a:ext cx="4637226" cy="6857990"/>
          </a:xfrm>
          <a:prstGeom prst="rect">
            <a:avLst/>
          </a:prstGeom>
        </p:spPr>
      </p:pic>
      <p:sp>
        <p:nvSpPr>
          <p:cNvPr id="12" name="Rectangle 11"/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4639733" y="0"/>
            <a:ext cx="7552267" cy="6858000"/>
          </a:xfrm>
          <a:prstGeom prst="rect">
            <a:avLst/>
          </a:prstGeom>
          <a:solidFill>
            <a:schemeClr val="tx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A8D05BCC-F3A2-44AE-908C-4F593811EA3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78570" y="274322"/>
            <a:ext cx="6274591" cy="2665826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z="6000" dirty="0">
                <a:solidFill>
                  <a:schemeClr val="bg1"/>
                </a:solidFill>
              </a:rPr>
              <a:t>Officers of the Royal West African Frontier Force.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712914C3-FE11-4089-8DA1-793CAACE0AF1}"/>
              </a:ext>
            </a:extLst>
          </p:cNvPr>
          <p:cNvSpPr txBox="1"/>
          <p:nvPr/>
        </p:nvSpPr>
        <p:spPr>
          <a:xfrm>
            <a:off x="5375802" y="3436034"/>
            <a:ext cx="5836149" cy="30469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b="1" dirty="0">
                <a:solidFill>
                  <a:schemeClr val="bg2"/>
                </a:solidFill>
              </a:rPr>
              <a:t>George and Charlie (not interviewed)</a:t>
            </a:r>
          </a:p>
          <a:p>
            <a:endParaRPr lang="en-GB" sz="2400" b="1" dirty="0">
              <a:solidFill>
                <a:schemeClr val="bg2"/>
              </a:solidFill>
            </a:endParaRPr>
          </a:p>
          <a:p>
            <a:r>
              <a:rPr lang="en-GB" sz="2400" b="1" dirty="0">
                <a:solidFill>
                  <a:schemeClr val="bg2"/>
                </a:solidFill>
              </a:rPr>
              <a:t>No military posts after independence</a:t>
            </a:r>
          </a:p>
          <a:p>
            <a:endParaRPr lang="en-GB" sz="2400" b="1" dirty="0">
              <a:solidFill>
                <a:schemeClr val="bg2"/>
              </a:solidFill>
            </a:endParaRPr>
          </a:p>
          <a:p>
            <a:r>
              <a:rPr lang="en-GB" sz="2400" b="1" dirty="0">
                <a:solidFill>
                  <a:schemeClr val="bg2"/>
                </a:solidFill>
              </a:rPr>
              <a:t>Both moved to South Africa</a:t>
            </a:r>
          </a:p>
          <a:p>
            <a:endParaRPr lang="en-GB" sz="2400" b="1" dirty="0">
              <a:solidFill>
                <a:schemeClr val="bg2"/>
              </a:solidFill>
            </a:endParaRPr>
          </a:p>
          <a:p>
            <a:r>
              <a:rPr lang="en-GB" sz="2400" b="1" dirty="0">
                <a:solidFill>
                  <a:schemeClr val="bg2"/>
                </a:solidFill>
              </a:rPr>
              <a:t>Happy in South Africa,  both returned  to UK  in the 1990’s  </a:t>
            </a:r>
          </a:p>
        </p:txBody>
      </p:sp>
    </p:spTree>
    <p:extLst>
      <p:ext uri="{BB962C8B-B14F-4D97-AF65-F5344CB8AC3E}">
        <p14:creationId xmlns:p14="http://schemas.microsoft.com/office/powerpoint/2010/main" val="200259276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Content Placeholder 4" descr="A person sitting on the floor&#10;&#10;Description generated with high confidence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27" r="17075" b="-1"/>
          <a:stretch/>
        </p:blipFill>
        <p:spPr>
          <a:xfrm>
            <a:off x="4639056" y="10"/>
            <a:ext cx="7552944" cy="6857990"/>
          </a:xfrm>
          <a:prstGeom prst="rect">
            <a:avLst/>
          </a:prstGeom>
          <a:effectLst/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FC143FED-8B76-4215-9C2F-F26DBA6A86F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-218038"/>
            <a:ext cx="4639056" cy="1885940"/>
          </a:xfrm>
        </p:spPr>
        <p:txBody>
          <a:bodyPr>
            <a:normAutofit fontScale="90000"/>
          </a:bodyPr>
          <a:lstStyle/>
          <a:p>
            <a:r>
              <a:rPr lang="en-GB" b="1" dirty="0">
                <a:latin typeface="+mn-lt"/>
              </a:rPr>
              <a:t>2)	Less consistency 	from women.</a:t>
            </a:r>
          </a:p>
        </p:txBody>
      </p:sp>
      <p:sp>
        <p:nvSpPr>
          <p:cNvPr id="10" name="Content Placeholder 9"/>
          <p:cNvSpPr>
            <a:spLocks noGrp="1"/>
          </p:cNvSpPr>
          <p:nvPr>
            <p:ph idx="1"/>
          </p:nvPr>
        </p:nvSpPr>
        <p:spPr>
          <a:xfrm>
            <a:off x="0" y="1449854"/>
            <a:ext cx="4639055" cy="4337868"/>
          </a:xfrm>
        </p:spPr>
        <p:txBody>
          <a:bodyPr>
            <a:noAutofit/>
          </a:bodyPr>
          <a:lstStyle/>
          <a:p>
            <a:r>
              <a:rPr lang="en-US" sz="2400" b="1" dirty="0"/>
              <a:t>For those who were married,  home was where their family was.</a:t>
            </a:r>
          </a:p>
          <a:p>
            <a:r>
              <a:rPr lang="en-US" sz="2400" b="1" dirty="0"/>
              <a:t>2 women, Isla and Amy had children while they were in Ghana</a:t>
            </a:r>
          </a:p>
          <a:p>
            <a:r>
              <a:rPr lang="en-US" sz="2400" b="1" dirty="0"/>
              <a:t>1 Olive, a midwife said, </a:t>
            </a:r>
          </a:p>
          <a:p>
            <a:pPr marL="0" indent="0">
              <a:buNone/>
            </a:pPr>
            <a:r>
              <a:rPr lang="en-US" sz="2400" b="1" dirty="0"/>
              <a:t> “Babies are babies, I cared for mothers and babies and I could do that anywhere. The mission brought us home, which was strange, but we soon got used to it. I delivered babies in Kumasi for 5 years, and in Heerlen for 40.  That’s a lot of babies.”</a:t>
            </a:r>
          </a:p>
        </p:txBody>
      </p:sp>
    </p:spTree>
    <p:extLst>
      <p:ext uri="{BB962C8B-B14F-4D97-AF65-F5344CB8AC3E}">
        <p14:creationId xmlns:p14="http://schemas.microsoft.com/office/powerpoint/2010/main" val="428688687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0404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9"/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-3324"/>
            <a:ext cx="12192000" cy="6861324"/>
          </a:xfrm>
          <a:prstGeom prst="rect">
            <a:avLst/>
          </a:prstGeom>
          <a:solidFill>
            <a:srgbClr val="40404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7" name="Freeform 13"/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1786754" cy="6858000"/>
          </a:xfrm>
          <a:custGeom>
            <a:avLst/>
            <a:gdLst>
              <a:gd name="connsiteX0" fmla="*/ 0 w 11786754"/>
              <a:gd name="connsiteY0" fmla="*/ 0 h 6858000"/>
              <a:gd name="connsiteX1" fmla="*/ 8610600 w 11786754"/>
              <a:gd name="connsiteY1" fmla="*/ 0 h 6858000"/>
              <a:gd name="connsiteX2" fmla="*/ 11786754 w 11786754"/>
              <a:gd name="connsiteY2" fmla="*/ 6858000 h 6858000"/>
              <a:gd name="connsiteX3" fmla="*/ 0 w 11786754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1786754" h="6858000">
                <a:moveTo>
                  <a:pt x="0" y="0"/>
                </a:moveTo>
                <a:lnTo>
                  <a:pt x="8610600" y="0"/>
                </a:lnTo>
                <a:lnTo>
                  <a:pt x="11786754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bg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8" name="Freeform 11"/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3581400" cy="6858000"/>
          </a:xfrm>
          <a:custGeom>
            <a:avLst/>
            <a:gdLst>
              <a:gd name="connsiteX0" fmla="*/ 0 w 3581400"/>
              <a:gd name="connsiteY0" fmla="*/ 0 h 6858000"/>
              <a:gd name="connsiteX1" fmla="*/ 405246 w 3581400"/>
              <a:gd name="connsiteY1" fmla="*/ 0 h 6858000"/>
              <a:gd name="connsiteX2" fmla="*/ 3581400 w 3581400"/>
              <a:gd name="connsiteY2" fmla="*/ 6858000 h 6858000"/>
              <a:gd name="connsiteX3" fmla="*/ 0 w 3581400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581400" h="6858000">
                <a:moveTo>
                  <a:pt x="0" y="0"/>
                </a:moveTo>
                <a:lnTo>
                  <a:pt x="405246" y="0"/>
                </a:lnTo>
                <a:lnTo>
                  <a:pt x="3581400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bg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1A1D5284-4B47-4D33-A552-F7DAB987CEB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3002" y="365125"/>
            <a:ext cx="10520702" cy="1325563"/>
          </a:xfrm>
        </p:spPr>
        <p:txBody>
          <a:bodyPr>
            <a:normAutofit/>
          </a:bodyPr>
          <a:lstStyle/>
          <a:p>
            <a:pPr algn="ctr"/>
            <a:r>
              <a:rPr lang="en-GB" sz="8000" dirty="0">
                <a:latin typeface="+mn-lt"/>
              </a:rPr>
              <a:t>Summary</a:t>
            </a:r>
          </a:p>
        </p:txBody>
      </p:sp>
      <p:graphicFrame>
        <p:nvGraphicFramePr>
          <p:cNvPr id="9" name="Content Placeholder 2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473117985"/>
              </p:ext>
            </p:extLst>
          </p:nvPr>
        </p:nvGraphicFramePr>
        <p:xfrm>
          <a:off x="838200" y="2022475"/>
          <a:ext cx="10515600" cy="415448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2854482150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0404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9"/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-3324"/>
            <a:ext cx="12192000" cy="6861324"/>
          </a:xfrm>
          <a:prstGeom prst="rect">
            <a:avLst/>
          </a:prstGeom>
          <a:solidFill>
            <a:srgbClr val="40404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7" name="Freeform 13"/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1786754" cy="6858000"/>
          </a:xfrm>
          <a:custGeom>
            <a:avLst/>
            <a:gdLst>
              <a:gd name="connsiteX0" fmla="*/ 0 w 11786754"/>
              <a:gd name="connsiteY0" fmla="*/ 0 h 6858000"/>
              <a:gd name="connsiteX1" fmla="*/ 8610600 w 11786754"/>
              <a:gd name="connsiteY1" fmla="*/ 0 h 6858000"/>
              <a:gd name="connsiteX2" fmla="*/ 11786754 w 11786754"/>
              <a:gd name="connsiteY2" fmla="*/ 6858000 h 6858000"/>
              <a:gd name="connsiteX3" fmla="*/ 0 w 11786754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1786754" h="6858000">
                <a:moveTo>
                  <a:pt x="0" y="0"/>
                </a:moveTo>
                <a:lnTo>
                  <a:pt x="8610600" y="0"/>
                </a:lnTo>
                <a:lnTo>
                  <a:pt x="11786754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bg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8" name="Freeform 11"/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3581400" cy="6858000"/>
          </a:xfrm>
          <a:custGeom>
            <a:avLst/>
            <a:gdLst>
              <a:gd name="connsiteX0" fmla="*/ 0 w 3581400"/>
              <a:gd name="connsiteY0" fmla="*/ 0 h 6858000"/>
              <a:gd name="connsiteX1" fmla="*/ 405246 w 3581400"/>
              <a:gd name="connsiteY1" fmla="*/ 0 h 6858000"/>
              <a:gd name="connsiteX2" fmla="*/ 3581400 w 3581400"/>
              <a:gd name="connsiteY2" fmla="*/ 6858000 h 6858000"/>
              <a:gd name="connsiteX3" fmla="*/ 0 w 3581400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581400" h="6858000">
                <a:moveTo>
                  <a:pt x="0" y="0"/>
                </a:moveTo>
                <a:lnTo>
                  <a:pt x="405246" y="0"/>
                </a:lnTo>
                <a:lnTo>
                  <a:pt x="3581400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bg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1A1D5284-4B47-4D33-A552-F7DAB987CEB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3002" y="365125"/>
            <a:ext cx="10520702" cy="1325563"/>
          </a:xfrm>
        </p:spPr>
        <p:txBody>
          <a:bodyPr>
            <a:normAutofit/>
          </a:bodyPr>
          <a:lstStyle/>
          <a:p>
            <a:pPr algn="ctr"/>
            <a:r>
              <a:rPr lang="en-GB" sz="8000" dirty="0">
                <a:latin typeface="+mn-lt"/>
              </a:rPr>
              <a:t>Why the Title?</a:t>
            </a:r>
          </a:p>
        </p:txBody>
      </p:sp>
      <p:graphicFrame>
        <p:nvGraphicFramePr>
          <p:cNvPr id="9" name="Content Placeholder 2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48917655"/>
              </p:ext>
            </p:extLst>
          </p:nvPr>
        </p:nvGraphicFramePr>
        <p:xfrm>
          <a:off x="838200" y="1690688"/>
          <a:ext cx="10515600" cy="473824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668497935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0404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9"/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-3324"/>
            <a:ext cx="12192000" cy="6861324"/>
          </a:xfrm>
          <a:prstGeom prst="rect">
            <a:avLst/>
          </a:prstGeom>
          <a:solidFill>
            <a:srgbClr val="40404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7" name="Freeform 13"/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1786754" cy="6858000"/>
          </a:xfrm>
          <a:custGeom>
            <a:avLst/>
            <a:gdLst>
              <a:gd name="connsiteX0" fmla="*/ 0 w 11786754"/>
              <a:gd name="connsiteY0" fmla="*/ 0 h 6858000"/>
              <a:gd name="connsiteX1" fmla="*/ 8610600 w 11786754"/>
              <a:gd name="connsiteY1" fmla="*/ 0 h 6858000"/>
              <a:gd name="connsiteX2" fmla="*/ 11786754 w 11786754"/>
              <a:gd name="connsiteY2" fmla="*/ 6858000 h 6858000"/>
              <a:gd name="connsiteX3" fmla="*/ 0 w 11786754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1786754" h="6858000">
                <a:moveTo>
                  <a:pt x="0" y="0"/>
                </a:moveTo>
                <a:lnTo>
                  <a:pt x="8610600" y="0"/>
                </a:lnTo>
                <a:lnTo>
                  <a:pt x="11786754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bg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8" name="Freeform 11"/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3581400" cy="6858000"/>
          </a:xfrm>
          <a:custGeom>
            <a:avLst/>
            <a:gdLst>
              <a:gd name="connsiteX0" fmla="*/ 0 w 3581400"/>
              <a:gd name="connsiteY0" fmla="*/ 0 h 6858000"/>
              <a:gd name="connsiteX1" fmla="*/ 405246 w 3581400"/>
              <a:gd name="connsiteY1" fmla="*/ 0 h 6858000"/>
              <a:gd name="connsiteX2" fmla="*/ 3581400 w 3581400"/>
              <a:gd name="connsiteY2" fmla="*/ 6858000 h 6858000"/>
              <a:gd name="connsiteX3" fmla="*/ 0 w 3581400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581400" h="6858000">
                <a:moveTo>
                  <a:pt x="0" y="0"/>
                </a:moveTo>
                <a:lnTo>
                  <a:pt x="405246" y="0"/>
                </a:lnTo>
                <a:lnTo>
                  <a:pt x="3581400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bg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1A1D5284-4B47-4D33-A552-F7DAB987CEB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3002" y="365125"/>
            <a:ext cx="10520702" cy="1325563"/>
          </a:xfrm>
        </p:spPr>
        <p:txBody>
          <a:bodyPr>
            <a:normAutofit/>
          </a:bodyPr>
          <a:lstStyle/>
          <a:p>
            <a:pPr algn="ctr"/>
            <a:r>
              <a:rPr lang="en-GB" sz="8000" dirty="0">
                <a:latin typeface="+mn-lt"/>
              </a:rPr>
              <a:t>and finally….</a:t>
            </a:r>
          </a:p>
        </p:txBody>
      </p:sp>
      <p:graphicFrame>
        <p:nvGraphicFramePr>
          <p:cNvPr id="9" name="Content Placeholder 2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234226420"/>
              </p:ext>
            </p:extLst>
          </p:nvPr>
        </p:nvGraphicFramePr>
        <p:xfrm>
          <a:off x="838200" y="1690688"/>
          <a:ext cx="10515600" cy="473824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677007215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495</TotalTime>
  <Words>947</Words>
  <Application>Microsoft Office PowerPoint</Application>
  <PresentationFormat>Widescreen</PresentationFormat>
  <Paragraphs>102</Paragraphs>
  <Slides>10</Slides>
  <Notes>10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4" baseType="lpstr">
      <vt:lpstr>Arial</vt:lpstr>
      <vt:lpstr>Calibri</vt:lpstr>
      <vt:lpstr>Calibri Light</vt:lpstr>
      <vt:lpstr>Office Theme</vt:lpstr>
      <vt:lpstr>Crying When the Flag Came Down  </vt:lpstr>
      <vt:lpstr>Contemporary Settings</vt:lpstr>
      <vt:lpstr>Write what you know?</vt:lpstr>
      <vt:lpstr>8 Participants</vt:lpstr>
      <vt:lpstr>1) Men coped less well than women.</vt:lpstr>
      <vt:lpstr>Officers of the Royal West African Frontier Force.</vt:lpstr>
      <vt:lpstr>2) Less consistency  from women.</vt:lpstr>
      <vt:lpstr>Summary</vt:lpstr>
      <vt:lpstr>Why the Title?</vt:lpstr>
      <vt:lpstr>and finally….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Crying When the Flag Came Down</dc:title>
  <dc:creator>Student</dc:creator>
  <cp:lastModifiedBy>Student</cp:lastModifiedBy>
  <cp:revision>29</cp:revision>
  <cp:lastPrinted>2017-07-19T00:41:06Z</cp:lastPrinted>
  <dcterms:created xsi:type="dcterms:W3CDTF">2017-07-12T23:58:56Z</dcterms:created>
  <dcterms:modified xsi:type="dcterms:W3CDTF">2017-08-05T00:46:45Z</dcterms:modified>
</cp:coreProperties>
</file>